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3" r:id="rId3"/>
    <p:sldId id="300" r:id="rId4"/>
    <p:sldId id="299" r:id="rId5"/>
    <p:sldId id="291" r:id="rId6"/>
    <p:sldId id="296" r:id="rId7"/>
    <p:sldId id="297" r:id="rId8"/>
    <p:sldId id="276" r:id="rId9"/>
    <p:sldId id="29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yllissa Shelton" initials="PS" lastIdx="25" clrIdx="0">
    <p:extLst>
      <p:ext uri="{19B8F6BF-5375-455C-9EA6-DF929625EA0E}">
        <p15:presenceInfo xmlns:p15="http://schemas.microsoft.com/office/powerpoint/2012/main" xmlns="" userId="bab237f0497a763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8"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1FD82"/>
    <a:srgbClr val="00B050"/>
    <a:srgbClr val="00FF00"/>
    <a:srgbClr val="00DA70"/>
    <a:srgbClr val="01F196"/>
    <a:srgbClr val="ABC8EB"/>
    <a:srgbClr val="93B8E5"/>
    <a:srgbClr val="78A6DE"/>
    <a:srgbClr val="CC0099"/>
    <a:srgbClr val="3D7FB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188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312BD-ADD2-4591-B8E7-B55D9CFFD64B}" type="datetimeFigureOut">
              <a:rPr lang="en-GB" smtClean="0"/>
              <a:pPr/>
              <a:t>28/01/2017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EBB3C-7CF6-4B1B-844D-EDFBBF875A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18612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62951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56330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077872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99044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9814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7497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43523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31342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9827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2852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484"/>
            <a:ext cx="8229600" cy="506232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50979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808688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25338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71043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86000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13782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73937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62877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7" r="96869"/>
          <a:stretch/>
        </p:blipFill>
        <p:spPr bwMode="auto">
          <a:xfrm>
            <a:off x="0" y="1"/>
            <a:ext cx="9139198" cy="87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Freeform 3"/>
          <p:cNvSpPr>
            <a:spLocks/>
          </p:cNvSpPr>
          <p:nvPr/>
        </p:nvSpPr>
        <p:spPr bwMode="auto">
          <a:xfrm>
            <a:off x="5387975" y="2586220"/>
            <a:ext cx="3744913" cy="4260668"/>
          </a:xfrm>
          <a:custGeom>
            <a:avLst/>
            <a:gdLst/>
            <a:ahLst/>
            <a:cxnLst>
              <a:cxn ang="0">
                <a:pos x="1905" y="3312"/>
              </a:cxn>
              <a:cxn ang="0">
                <a:pos x="2358" y="3313"/>
              </a:cxn>
              <a:cxn ang="0">
                <a:pos x="2358" y="1437"/>
              </a:cxn>
              <a:cxn ang="0">
                <a:pos x="0" y="0"/>
              </a:cxn>
              <a:cxn ang="0">
                <a:pos x="201" y="150"/>
              </a:cxn>
              <a:cxn ang="0">
                <a:pos x="366" y="279"/>
              </a:cxn>
              <a:cxn ang="0">
                <a:pos x="552" y="441"/>
              </a:cxn>
              <a:cxn ang="0">
                <a:pos x="732" y="612"/>
              </a:cxn>
              <a:cxn ang="0">
                <a:pos x="996" y="903"/>
              </a:cxn>
              <a:cxn ang="0">
                <a:pos x="1230" y="1212"/>
              </a:cxn>
              <a:cxn ang="0">
                <a:pos x="1400" y="1482"/>
              </a:cxn>
              <a:cxn ang="0">
                <a:pos x="1548" y="1761"/>
              </a:cxn>
              <a:cxn ang="0">
                <a:pos x="1665" y="2040"/>
              </a:cxn>
              <a:cxn ang="0">
                <a:pos x="1751" y="2295"/>
              </a:cxn>
              <a:cxn ang="0">
                <a:pos x="1809" y="2511"/>
              </a:cxn>
              <a:cxn ang="0">
                <a:pos x="1863" y="2778"/>
              </a:cxn>
              <a:cxn ang="0">
                <a:pos x="1890" y="3012"/>
              </a:cxn>
              <a:cxn ang="0">
                <a:pos x="1905" y="3312"/>
              </a:cxn>
            </a:cxnLst>
            <a:rect l="0" t="0" r="r" b="b"/>
            <a:pathLst>
              <a:path w="2359" h="3314">
                <a:moveTo>
                  <a:pt x="1905" y="3312"/>
                </a:moveTo>
                <a:lnTo>
                  <a:pt x="2358" y="3313"/>
                </a:lnTo>
                <a:lnTo>
                  <a:pt x="2358" y="1437"/>
                </a:lnTo>
                <a:lnTo>
                  <a:pt x="0" y="0"/>
                </a:lnTo>
                <a:lnTo>
                  <a:pt x="201" y="150"/>
                </a:lnTo>
                <a:lnTo>
                  <a:pt x="366" y="279"/>
                </a:lnTo>
                <a:lnTo>
                  <a:pt x="552" y="441"/>
                </a:lnTo>
                <a:lnTo>
                  <a:pt x="732" y="612"/>
                </a:lnTo>
                <a:lnTo>
                  <a:pt x="996" y="903"/>
                </a:lnTo>
                <a:lnTo>
                  <a:pt x="1230" y="1212"/>
                </a:lnTo>
                <a:lnTo>
                  <a:pt x="1400" y="1482"/>
                </a:lnTo>
                <a:lnTo>
                  <a:pt x="1548" y="1761"/>
                </a:lnTo>
                <a:lnTo>
                  <a:pt x="1665" y="2040"/>
                </a:lnTo>
                <a:lnTo>
                  <a:pt x="1751" y="2295"/>
                </a:lnTo>
                <a:lnTo>
                  <a:pt x="1809" y="2511"/>
                </a:lnTo>
                <a:lnTo>
                  <a:pt x="1863" y="2778"/>
                </a:lnTo>
                <a:lnTo>
                  <a:pt x="1890" y="3012"/>
                </a:lnTo>
                <a:lnTo>
                  <a:pt x="1905" y="3312"/>
                </a:lnTo>
              </a:path>
            </a:pathLst>
          </a:custGeom>
          <a:solidFill>
            <a:srgbClr val="ABC8EB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Arc 4"/>
          <p:cNvSpPr>
            <a:spLocks/>
          </p:cNvSpPr>
          <p:nvPr/>
        </p:nvSpPr>
        <p:spPr bwMode="auto">
          <a:xfrm>
            <a:off x="0" y="1303134"/>
            <a:ext cx="8410575" cy="554375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rgbClr val="ABC8EB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457200" y="902799"/>
            <a:ext cx="8229600" cy="5654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1521230"/>
            <a:ext cx="8229600" cy="5075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0"/>
            <a:ext cx="9144000" cy="845935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/>
            <a:r>
              <a:rPr lang="en-GB" sz="2800" b="1" spc="-150" dirty="0">
                <a:effectLst>
                  <a:outerShdw blurRad="38100" dist="38100" dir="2700000" algn="tl">
                    <a:srgbClr val="C00000">
                      <a:alpha val="43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Transforming UK Gliding Competitions</a:t>
            </a:r>
            <a:endParaRPr lang="en-GB" spc="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426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65113" indent="-265113" algn="l" defTabSz="914400" rtl="0" eaLnBrk="1" latinLnBrk="0" hangingPunct="1">
        <a:spcBef>
          <a:spcPct val="20000"/>
        </a:spcBef>
        <a:buSzPct val="12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15963" indent="-258763" algn="l" defTabSz="914400" rtl="0" eaLnBrk="1" latinLnBrk="0" hangingPunct="1">
        <a:spcBef>
          <a:spcPct val="20000"/>
        </a:spcBef>
        <a:buSzPct val="80000"/>
        <a:buFont typeface="Webdings" panose="05030102010509060703" pitchFamily="18" charset="2"/>
        <a:buChar char="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SzPct val="12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SzPct val="120000"/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SzPct val="120000"/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 txBox="1">
            <a:spLocks/>
          </p:cNvSpPr>
          <p:nvPr/>
        </p:nvSpPr>
        <p:spPr>
          <a:xfrm>
            <a:off x="0" y="6581001"/>
            <a:ext cx="1114408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9 </a:t>
            </a:r>
          </a:p>
        </p:txBody>
      </p:sp>
    </p:spTree>
    <p:extLst>
      <p:ext uri="{BB962C8B-B14F-4D97-AF65-F5344CB8AC3E}">
        <p14:creationId xmlns:p14="http://schemas.microsoft.com/office/powerpoint/2010/main" xmlns="" val="1836517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Current Status &amp;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GB" sz="1800" dirty="0"/>
              <a:t>Reducing entry numbers</a:t>
            </a:r>
          </a:p>
          <a:p>
            <a:pPr>
              <a:spcBef>
                <a:spcPts val="800"/>
              </a:spcBef>
            </a:pPr>
            <a:r>
              <a:rPr lang="en-GB" dirty="0"/>
              <a:t>Increasing financial risk of hosting competitions</a:t>
            </a:r>
          </a:p>
          <a:p>
            <a:pPr>
              <a:spcBef>
                <a:spcPts val="800"/>
              </a:spcBef>
            </a:pPr>
            <a:r>
              <a:rPr lang="en-GB" sz="1800" dirty="0"/>
              <a:t>Reducing number of Nationals host venues</a:t>
            </a:r>
          </a:p>
          <a:p>
            <a:pPr>
              <a:spcBef>
                <a:spcPts val="800"/>
              </a:spcBef>
            </a:pPr>
            <a:r>
              <a:rPr lang="en-GB" sz="1800" dirty="0"/>
              <a:t>Variable quality of organisation</a:t>
            </a:r>
          </a:p>
          <a:p>
            <a:pPr>
              <a:spcBef>
                <a:spcPts val="800"/>
              </a:spcBef>
            </a:pPr>
            <a:r>
              <a:rPr lang="en-GB" dirty="0"/>
              <a:t>Pure sporting contest vs. Rounded FUN enjoyable event</a:t>
            </a:r>
          </a:p>
          <a:p>
            <a:pPr>
              <a:spcBef>
                <a:spcPts val="800"/>
              </a:spcBef>
            </a:pPr>
            <a:r>
              <a:rPr lang="en-GB" dirty="0"/>
              <a:t>Quality of online presence often poor &amp; unattractive</a:t>
            </a:r>
          </a:p>
          <a:p>
            <a:pPr>
              <a:spcBef>
                <a:spcPts val="800"/>
              </a:spcBef>
            </a:pPr>
            <a:r>
              <a:rPr lang="en-GB" dirty="0"/>
              <a:t>Media coverage: limited &amp; local</a:t>
            </a:r>
          </a:p>
          <a:p>
            <a:pPr>
              <a:spcBef>
                <a:spcPts val="800"/>
              </a:spcBef>
            </a:pPr>
            <a:r>
              <a:rPr lang="en-GB" dirty="0"/>
              <a:t>Sponsorship: local, one-off and modest</a:t>
            </a:r>
          </a:p>
          <a:p>
            <a:pPr>
              <a:spcBef>
                <a:spcPts val="800"/>
              </a:spcBef>
            </a:pPr>
            <a:endParaRPr lang="en-GB" dirty="0"/>
          </a:p>
          <a:p>
            <a:pPr marL="0" indent="0" algn="ctr">
              <a:spcBef>
                <a:spcPts val="800"/>
              </a:spcBef>
              <a:buNone/>
            </a:pPr>
            <a:r>
              <a:rPr lang="en-GB" dirty="0"/>
              <a:t>In broader context of reducing number of UK glider pilots…</a:t>
            </a: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4408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9 </a:t>
            </a:r>
          </a:p>
        </p:txBody>
      </p:sp>
    </p:spTree>
    <p:extLst>
      <p:ext uri="{BB962C8B-B14F-4D97-AF65-F5344CB8AC3E}">
        <p14:creationId xmlns:p14="http://schemas.microsoft.com/office/powerpoint/2010/main" xmlns="" val="1430490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Three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spcBef>
                <a:spcPts val="800"/>
              </a:spcBef>
              <a:buSzPct val="100000"/>
              <a:buFont typeface="+mj-lt"/>
              <a:buAutoNum type="arabicPeriod"/>
            </a:pPr>
            <a:endParaRPr lang="en-GB" sz="1800" dirty="0"/>
          </a:p>
          <a:p>
            <a:pPr marL="342900" indent="-342900">
              <a:spcBef>
                <a:spcPts val="800"/>
              </a:spcBef>
              <a:buSzPct val="100000"/>
              <a:buFont typeface="+mj-lt"/>
              <a:buAutoNum type="arabicPeriod"/>
            </a:pPr>
            <a:r>
              <a:rPr lang="en-GB" sz="2400" b="1" dirty="0"/>
              <a:t>Helping more clubs organise competitions</a:t>
            </a:r>
          </a:p>
          <a:p>
            <a:pPr marL="342900" indent="-342900">
              <a:spcBef>
                <a:spcPts val="800"/>
              </a:spcBef>
              <a:buSzPct val="100000"/>
              <a:buFont typeface="+mj-lt"/>
              <a:buAutoNum type="arabicPeriod"/>
            </a:pPr>
            <a:endParaRPr lang="en-GB" sz="2400" b="1" dirty="0"/>
          </a:p>
          <a:p>
            <a:pPr marL="342900" indent="-342900">
              <a:spcBef>
                <a:spcPts val="800"/>
              </a:spcBef>
              <a:buSzPct val="100000"/>
              <a:buFont typeface="+mj-lt"/>
              <a:buAutoNum type="arabicPeriod"/>
            </a:pPr>
            <a:r>
              <a:rPr lang="en-GB" sz="2400" b="1" dirty="0"/>
              <a:t>Helping established competitions improve</a:t>
            </a:r>
          </a:p>
          <a:p>
            <a:pPr marL="342900" indent="-342900">
              <a:spcBef>
                <a:spcPts val="800"/>
              </a:spcBef>
              <a:buSzPct val="100000"/>
              <a:buFont typeface="+mj-lt"/>
              <a:buAutoNum type="arabicPeriod"/>
            </a:pPr>
            <a:endParaRPr lang="en-GB" sz="2400" b="1" dirty="0"/>
          </a:p>
          <a:p>
            <a:pPr marL="342900" indent="-342900">
              <a:spcBef>
                <a:spcPts val="800"/>
              </a:spcBef>
              <a:buSzPct val="100000"/>
              <a:buFont typeface="+mj-lt"/>
              <a:buAutoNum type="arabicPeriod"/>
            </a:pPr>
            <a:r>
              <a:rPr lang="en-GB" sz="2400" b="1" dirty="0"/>
              <a:t>Seize broader opportunities</a:t>
            </a: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4408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9 </a:t>
            </a:r>
          </a:p>
        </p:txBody>
      </p:sp>
    </p:spTree>
    <p:extLst>
      <p:ext uri="{BB962C8B-B14F-4D97-AF65-F5344CB8AC3E}">
        <p14:creationId xmlns:p14="http://schemas.microsoft.com/office/powerpoint/2010/main" xmlns="" val="2110017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1.  Helping More Clubs Organise Competitions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GB" dirty="0"/>
              <a:t>Why organise a competition? What’s the benefit to the club?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Club members can fly in the competition or fly off front/back of grid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Minimise disruption to normal operations, rather enhance operations with additional launch capacity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Additional facilities like catering &amp; bar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Social buzz, evening activities/events, bar banter, parties,..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Potential cash injection (needs strong financial control)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Opportunity to engage with local community and promote/market club </a:t>
            </a:r>
          </a:p>
          <a:p>
            <a:pPr lvl="1">
              <a:spcBef>
                <a:spcPts val="800"/>
              </a:spcBef>
            </a:pPr>
            <a:endParaRPr lang="en-GB" dirty="0"/>
          </a:p>
          <a:p>
            <a:pPr>
              <a:spcBef>
                <a:spcPts val="800"/>
              </a:spcBef>
            </a:pPr>
            <a:r>
              <a:rPr lang="en-GB" sz="1800" dirty="0"/>
              <a:t>Making it easier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Competition Organisers’ Guide contains a lot of useful guidance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Develop strong network of competition organisers &amp; Comps Committee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Ask for help and advice and suggestions</a:t>
            </a: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4408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9 </a:t>
            </a:r>
          </a:p>
        </p:txBody>
      </p:sp>
    </p:spTree>
    <p:extLst>
      <p:ext uri="{BB962C8B-B14F-4D97-AF65-F5344CB8AC3E}">
        <p14:creationId xmlns:p14="http://schemas.microsoft.com/office/powerpoint/2010/main" xmlns="" val="350109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2.  Improve Quality of Competitions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GB" dirty="0"/>
              <a:t>Targeted improvement using Ideal Comp Model :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Use to identify &amp; plan some specific improvements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Prompt moves towards fully rounded competition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Trigger for requesting guidance &amp; support</a:t>
            </a:r>
          </a:p>
          <a:p>
            <a:pPr>
              <a:spcBef>
                <a:spcPts val="800"/>
              </a:spcBef>
            </a:pPr>
            <a:r>
              <a:rPr lang="en-GB" dirty="0"/>
              <a:t>Share best practice:</a:t>
            </a:r>
          </a:p>
          <a:p>
            <a:pPr marL="457200" lvl="1" indent="0">
              <a:spcBef>
                <a:spcPts val="800"/>
              </a:spcBef>
              <a:buNone/>
            </a:pPr>
            <a:r>
              <a:rPr lang="en-GB" dirty="0"/>
              <a:t>e.g. Director decision-making checklist / formula</a:t>
            </a:r>
          </a:p>
          <a:p>
            <a:pPr>
              <a:spcBef>
                <a:spcPts val="800"/>
              </a:spcBef>
            </a:pPr>
            <a:r>
              <a:rPr lang="en-GB" dirty="0"/>
              <a:t>Coordinate common approaches or direct support:</a:t>
            </a:r>
          </a:p>
          <a:p>
            <a:pPr marL="457200" lvl="1" indent="0">
              <a:spcBef>
                <a:spcPts val="800"/>
              </a:spcBef>
              <a:buNone/>
            </a:pPr>
            <a:r>
              <a:rPr lang="en-GB" dirty="0"/>
              <a:t>e.g. Competition airspace files</a:t>
            </a:r>
          </a:p>
          <a:p>
            <a:pPr marL="457200" lvl="1" indent="0">
              <a:spcBef>
                <a:spcPts val="800"/>
              </a:spcBef>
              <a:buNone/>
            </a:pPr>
            <a:r>
              <a:rPr lang="en-GB" dirty="0"/>
              <a:t>e.g. Tug database (sharing limited resource)</a:t>
            </a:r>
          </a:p>
          <a:p>
            <a:pPr>
              <a:spcBef>
                <a:spcPts val="800"/>
              </a:spcBef>
            </a:pPr>
            <a:r>
              <a:rPr lang="en-GB" dirty="0"/>
              <a:t>Lead from Comps Committee</a:t>
            </a:r>
          </a:p>
          <a:p>
            <a:pPr marL="457200" lvl="1" indent="0">
              <a:spcBef>
                <a:spcPts val="800"/>
              </a:spcBef>
              <a:buNone/>
            </a:pPr>
            <a:r>
              <a:rPr lang="en-GB" dirty="0"/>
              <a:t>e.g. Rules : adaptation, improvements, simplification</a:t>
            </a:r>
          </a:p>
          <a:p>
            <a:pPr marL="457200" lvl="1" indent="0">
              <a:spcBef>
                <a:spcPts val="800"/>
              </a:spcBef>
              <a:buNone/>
            </a:pPr>
            <a:r>
              <a:rPr lang="en-GB" dirty="0"/>
              <a:t>e.g. Event insurance?</a:t>
            </a:r>
          </a:p>
          <a:p>
            <a:pPr lvl="1">
              <a:spcBef>
                <a:spcPts val="800"/>
              </a:spcBef>
            </a:pPr>
            <a:endParaRPr lang="en-GB" dirty="0"/>
          </a:p>
          <a:p>
            <a:pPr>
              <a:spcBef>
                <a:spcPts val="800"/>
              </a:spcBef>
            </a:pPr>
            <a:endParaRPr lang="en-GB" dirty="0"/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4408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9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55040" y="6045596"/>
            <a:ext cx="6833922" cy="707886"/>
          </a:xfrm>
          <a:prstGeom prst="rect">
            <a:avLst/>
          </a:prstGeom>
        </p:spPr>
        <p:txBody>
          <a:bodyPr vert="horz" wrap="none" lIns="91440" tIns="45720" rIns="91440" bIns="45720" rtlCol="0" anchor="ctr" anchorCtr="1">
            <a:spAutoFit/>
          </a:bodyPr>
          <a:lstStyle>
            <a:lvl1pPr marL="265113" indent="-265113" algn="l" defTabSz="914400" rtl="0" eaLnBrk="1" latinLnBrk="0" hangingPunct="1">
              <a:spcBef>
                <a:spcPct val="20000"/>
              </a:spcBef>
              <a:buSzPct val="12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15963" indent="-258763" algn="l" defTabSz="914400" rtl="0" eaLnBrk="1" latinLnBrk="0" hangingPunct="1">
              <a:spcBef>
                <a:spcPct val="20000"/>
              </a:spcBef>
              <a:buSzPct val="80000"/>
              <a:buFont typeface="Webdings" panose="05030102010509060703" pitchFamily="18" charset="2"/>
              <a:buChar char="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GB" b="1" dirty="0"/>
              <a:t>All about communication &amp; coordination within the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GB" b="1" dirty="0"/>
              <a:t>group of competition organisers &amp; Comps Committee</a:t>
            </a:r>
            <a:endParaRPr lang="en-GB" b="1" u="sng" dirty="0"/>
          </a:p>
        </p:txBody>
      </p:sp>
      <p:sp>
        <p:nvSpPr>
          <p:cNvPr id="5" name="Arrow: Striped Right 4"/>
          <p:cNvSpPr/>
          <p:nvPr/>
        </p:nvSpPr>
        <p:spPr>
          <a:xfrm rot="5400000">
            <a:off x="5619134" y="2979174"/>
            <a:ext cx="4173793" cy="1548581"/>
          </a:xfrm>
          <a:prstGeom prst="stripedRightArrow">
            <a:avLst>
              <a:gd name="adj1" fmla="val 39725"/>
              <a:gd name="adj2" fmla="val 43049"/>
            </a:avLst>
          </a:prstGeom>
          <a:gradFill>
            <a:gsLst>
              <a:gs pos="0">
                <a:srgbClr val="01FD82"/>
              </a:gs>
              <a:gs pos="100000">
                <a:schemeClr val="tx2">
                  <a:lumMod val="60000"/>
                  <a:lumOff val="40000"/>
                </a:schemeClr>
              </a:gs>
              <a:gs pos="76000">
                <a:schemeClr val="tx2">
                  <a:lumMod val="60000"/>
                  <a:lumOff val="40000"/>
                </a:schemeClr>
              </a:gs>
            </a:gsLst>
            <a:lin ang="8100000" scaled="0"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 rot="16200000">
            <a:off x="6516195" y="3239783"/>
            <a:ext cx="2353529" cy="584775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More involvement</a:t>
            </a:r>
          </a:p>
          <a:p>
            <a:pPr algn="ctr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from Comps Committee</a:t>
            </a:r>
          </a:p>
        </p:txBody>
      </p:sp>
    </p:spTree>
    <p:extLst>
      <p:ext uri="{BB962C8B-B14F-4D97-AF65-F5344CB8AC3E}">
        <p14:creationId xmlns:p14="http://schemas.microsoft.com/office/powerpoint/2010/main" xmlns="" val="144228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5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3.  The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</a:t>
            </a:r>
            <a:r>
              <a:rPr lang="en-GB" dirty="0"/>
              <a:t> Picture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en-GB" dirty="0"/>
              <a:t>Use competitions as platform to:</a:t>
            </a:r>
          </a:p>
          <a:p>
            <a:pPr>
              <a:spcBef>
                <a:spcPts val="800"/>
              </a:spcBef>
            </a:pPr>
            <a:r>
              <a:rPr lang="en-GB" dirty="0"/>
              <a:t>Raise public awareness &amp; profile of gliding, locally &amp; more widely</a:t>
            </a:r>
          </a:p>
          <a:p>
            <a:pPr>
              <a:spcBef>
                <a:spcPts val="800"/>
              </a:spcBef>
            </a:pPr>
            <a:r>
              <a:rPr lang="en-GB" dirty="0"/>
              <a:t>Help reverse membership decline</a:t>
            </a:r>
          </a:p>
          <a:p>
            <a:pPr>
              <a:spcBef>
                <a:spcPts val="800"/>
              </a:spcBef>
            </a:pPr>
            <a:r>
              <a:rPr lang="en-GB" dirty="0"/>
              <a:t>Access major sponsorship, multi-event, multi-year</a:t>
            </a:r>
          </a:p>
          <a:p>
            <a:pPr>
              <a:spcBef>
                <a:spcPts val="800"/>
              </a:spcBef>
            </a:pPr>
            <a:endParaRPr lang="en-GB" dirty="0"/>
          </a:p>
          <a:p>
            <a:pPr marL="0" indent="0">
              <a:spcBef>
                <a:spcPts val="800"/>
              </a:spcBef>
              <a:buNone/>
            </a:pPr>
            <a:r>
              <a:rPr lang="en-GB" dirty="0"/>
              <a:t>Key is excellent online presence &amp; external communication:</a:t>
            </a:r>
          </a:p>
          <a:p>
            <a:pPr>
              <a:spcBef>
                <a:spcPts val="800"/>
              </a:spcBef>
            </a:pPr>
            <a:r>
              <a:rPr lang="en-GB" dirty="0"/>
              <a:t>Public accessibility</a:t>
            </a:r>
          </a:p>
          <a:p>
            <a:pPr>
              <a:spcBef>
                <a:spcPts val="800"/>
              </a:spcBef>
            </a:pPr>
            <a:r>
              <a:rPr lang="en-GB" dirty="0"/>
              <a:t>Media friendly</a:t>
            </a:r>
          </a:p>
          <a:p>
            <a:pPr>
              <a:spcBef>
                <a:spcPts val="800"/>
              </a:spcBef>
            </a:pPr>
            <a:r>
              <a:rPr lang="en-GB" dirty="0" err="1"/>
              <a:t>Sponsorsable</a:t>
            </a:r>
            <a:r>
              <a:rPr lang="en-GB" dirty="0"/>
              <a:t> product</a:t>
            </a: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4408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9 </a:t>
            </a:r>
          </a:p>
        </p:txBody>
      </p:sp>
    </p:spTree>
    <p:extLst>
      <p:ext uri="{BB962C8B-B14F-4D97-AF65-F5344CB8AC3E}">
        <p14:creationId xmlns:p14="http://schemas.microsoft.com/office/powerpoint/2010/main" xmlns="" val="240469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en-GB" dirty="0"/>
              <a:t>High standard of external communications</a:t>
            </a:r>
          </a:p>
          <a:p>
            <a:pPr>
              <a:spcBef>
                <a:spcPts val="800"/>
              </a:spcBef>
            </a:pPr>
            <a:r>
              <a:rPr lang="en-GB" dirty="0"/>
              <a:t>Generate media communication templates</a:t>
            </a:r>
          </a:p>
          <a:p>
            <a:pPr>
              <a:spcBef>
                <a:spcPts val="800"/>
              </a:spcBef>
            </a:pPr>
            <a:r>
              <a:rPr lang="en-GB" dirty="0"/>
              <a:t>Develop &amp; share media networks - and then coordinate use</a:t>
            </a:r>
          </a:p>
          <a:p>
            <a:pPr>
              <a:spcBef>
                <a:spcPts val="800"/>
              </a:spcBef>
            </a:pPr>
            <a:endParaRPr lang="en-GB" sz="1200" dirty="0"/>
          </a:p>
          <a:p>
            <a:pPr marL="0" indent="0">
              <a:spcBef>
                <a:spcPts val="800"/>
              </a:spcBef>
              <a:buNone/>
            </a:pPr>
            <a:r>
              <a:rPr lang="en-GB" dirty="0"/>
              <a:t>Quality online presence</a:t>
            </a:r>
          </a:p>
          <a:p>
            <a:pPr>
              <a:spcBef>
                <a:spcPts val="800"/>
              </a:spcBef>
            </a:pPr>
            <a:r>
              <a:rPr lang="en-GB" dirty="0"/>
              <a:t>Common platform presentation with strong social media</a:t>
            </a:r>
          </a:p>
          <a:p>
            <a:pPr>
              <a:spcBef>
                <a:spcPts val="800"/>
              </a:spcBef>
            </a:pPr>
            <a:r>
              <a:rPr lang="en-GB" dirty="0"/>
              <a:t>Enhanced tracking with real-time scoring/ranking</a:t>
            </a:r>
          </a:p>
          <a:p>
            <a:pPr>
              <a:spcBef>
                <a:spcPts val="800"/>
              </a:spcBef>
            </a:pPr>
            <a:r>
              <a:rPr lang="en-GB" dirty="0"/>
              <a:t>Plentiful quality images (videos &amp; photos) via YouTube &amp; Flickr/Pinterest</a:t>
            </a:r>
          </a:p>
          <a:p>
            <a:pPr>
              <a:spcBef>
                <a:spcPts val="800"/>
              </a:spcBef>
            </a:pPr>
            <a:r>
              <a:rPr lang="en-GB" dirty="0"/>
              <a:t>Enable external/offsite audience to engage and follow competitions</a:t>
            </a:r>
          </a:p>
          <a:p>
            <a:pPr>
              <a:spcBef>
                <a:spcPts val="800"/>
              </a:spcBef>
            </a:pPr>
            <a:endParaRPr lang="en-GB" sz="1200" dirty="0"/>
          </a:p>
          <a:p>
            <a:pPr marL="0" indent="0">
              <a:spcBef>
                <a:spcPts val="800"/>
              </a:spcBef>
              <a:buNone/>
            </a:pPr>
            <a:r>
              <a:rPr lang="en-GB" dirty="0"/>
              <a:t>Drive towards </a:t>
            </a:r>
            <a:r>
              <a:rPr lang="en-GB" dirty="0" err="1"/>
              <a:t>sponsorable</a:t>
            </a:r>
            <a:r>
              <a:rPr lang="en-GB" dirty="0"/>
              <a:t> product</a:t>
            </a:r>
          </a:p>
          <a:p>
            <a:pPr>
              <a:spcBef>
                <a:spcPts val="800"/>
              </a:spcBef>
            </a:pPr>
            <a:r>
              <a:rPr lang="en-GB" dirty="0"/>
              <a:t>Develop &amp; test marketing package</a:t>
            </a:r>
          </a:p>
          <a:p>
            <a:pPr>
              <a:spcBef>
                <a:spcPts val="800"/>
              </a:spcBef>
            </a:pPr>
            <a:r>
              <a:rPr lang="en-GB" dirty="0"/>
              <a:t>Seek sponsorship on commercial basis, understand sponsors’ needs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</a:t>
            </a:r>
            <a:r>
              <a:rPr lang="en-GB" dirty="0"/>
              <a:t> Picture – How?</a:t>
            </a: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4408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9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870184" y="2946099"/>
            <a:ext cx="5273816" cy="369332"/>
          </a:xfrm>
          <a:prstGeom prst="rect">
            <a:avLst/>
          </a:prstGeom>
        </p:spPr>
        <p:txBody>
          <a:bodyPr vert="horz" wrap="none" lIns="91440" tIns="45720" rIns="91440" bIns="45720" rtlCol="0" anchor="ctr" anchorCtr="1">
            <a:spAutoFit/>
          </a:bodyPr>
          <a:lstStyle>
            <a:lvl1pPr marL="265113" indent="-265113" algn="l" defTabSz="914400" rtl="0" eaLnBrk="1" latinLnBrk="0" hangingPunct="1">
              <a:spcBef>
                <a:spcPct val="20000"/>
              </a:spcBef>
              <a:buSzPct val="12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15963" indent="-258763" algn="l" defTabSz="914400" rtl="0" eaLnBrk="1" latinLnBrk="0" hangingPunct="1">
              <a:spcBef>
                <a:spcPct val="20000"/>
              </a:spcBef>
              <a:buSzPct val="80000"/>
              <a:buFont typeface="Webdings" panose="05030102010509060703" pitchFamily="18" charset="2"/>
              <a:buChar char="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buNone/>
            </a:pPr>
            <a:r>
              <a:rPr lang="en-GB" i="1" dirty="0"/>
              <a:t>Ultimate aim: 100,000+ website &amp; YouTube hits   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817448" y="5113758"/>
            <a:ext cx="3326552" cy="369332"/>
          </a:xfrm>
          <a:prstGeom prst="rect">
            <a:avLst/>
          </a:prstGeom>
        </p:spPr>
        <p:txBody>
          <a:bodyPr vert="horz" wrap="none" lIns="91440" tIns="45720" rIns="91440" bIns="45720" rtlCol="0" anchor="ctr" anchorCtr="1">
            <a:spAutoFit/>
          </a:bodyPr>
          <a:lstStyle>
            <a:lvl1pPr marL="265113" indent="-265113" algn="l" defTabSz="914400" rtl="0" eaLnBrk="1" latinLnBrk="0" hangingPunct="1">
              <a:spcBef>
                <a:spcPct val="20000"/>
              </a:spcBef>
              <a:buSzPct val="12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15963" indent="-258763" algn="l" defTabSz="914400" rtl="0" eaLnBrk="1" latinLnBrk="0" hangingPunct="1">
              <a:spcBef>
                <a:spcPct val="20000"/>
              </a:spcBef>
              <a:buSzPct val="80000"/>
              <a:buFont typeface="Webdings" panose="05030102010509060703" pitchFamily="18" charset="2"/>
              <a:buChar char="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buFont typeface="Wingdings" panose="05000000000000000000" pitchFamily="2" charset="2"/>
              <a:buNone/>
            </a:pPr>
            <a:r>
              <a:rPr lang="en-GB" i="1" dirty="0"/>
              <a:t>Ultimate aim: £100,000/year   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116294" y="1532713"/>
            <a:ext cx="4027706" cy="369332"/>
          </a:xfrm>
          <a:prstGeom prst="rect">
            <a:avLst/>
          </a:prstGeom>
        </p:spPr>
        <p:txBody>
          <a:bodyPr vert="horz" wrap="none" lIns="91440" tIns="45720" rIns="91440" bIns="45720" rtlCol="0" anchor="ctr" anchorCtr="1">
            <a:spAutoFit/>
          </a:bodyPr>
          <a:lstStyle>
            <a:lvl1pPr marL="265113" indent="-265113" algn="l" defTabSz="914400" rtl="0" eaLnBrk="1" latinLnBrk="0" hangingPunct="1">
              <a:spcBef>
                <a:spcPct val="20000"/>
              </a:spcBef>
              <a:buSzPct val="12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15963" indent="-258763" algn="l" defTabSz="914400" rtl="0" eaLnBrk="1" latinLnBrk="0" hangingPunct="1">
              <a:spcBef>
                <a:spcPct val="20000"/>
              </a:spcBef>
              <a:buSzPct val="80000"/>
              <a:buFont typeface="Webdings" panose="05030102010509060703" pitchFamily="18" charset="2"/>
              <a:buChar char="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buNone/>
            </a:pPr>
            <a:r>
              <a:rPr lang="en-GB" i="1" dirty="0"/>
              <a:t>Ultimate aim: national TV coverage   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92897" y="6414928"/>
            <a:ext cx="6558206" cy="369332"/>
          </a:xfrm>
          <a:prstGeom prst="rect">
            <a:avLst/>
          </a:prstGeom>
        </p:spPr>
        <p:txBody>
          <a:bodyPr vert="horz" wrap="none" lIns="91440" tIns="45720" rIns="91440" bIns="45720" rtlCol="0" anchor="ctr" anchorCtr="1">
            <a:spAutoFit/>
          </a:bodyPr>
          <a:lstStyle>
            <a:lvl1pPr marL="265113" indent="-265113" algn="l" defTabSz="914400" rtl="0" eaLnBrk="1" latinLnBrk="0" hangingPunct="1">
              <a:spcBef>
                <a:spcPct val="20000"/>
              </a:spcBef>
              <a:buSzPct val="12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15963" indent="-258763" algn="l" defTabSz="914400" rtl="0" eaLnBrk="1" latinLnBrk="0" hangingPunct="1">
              <a:spcBef>
                <a:spcPct val="20000"/>
              </a:spcBef>
              <a:buSzPct val="80000"/>
              <a:buFont typeface="Webdings" panose="05030102010509060703" pitchFamily="18" charset="2"/>
              <a:buChar char="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800"/>
              </a:spcBef>
              <a:buFont typeface="Wingdings" panose="05000000000000000000" pitchFamily="2" charset="2"/>
              <a:buNone/>
            </a:pPr>
            <a:r>
              <a:rPr lang="en-GB" b="1" dirty="0"/>
              <a:t>Key is strong brand/image with consistent core messages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88738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build="p"/>
      <p:bldP spid="9" grpId="0" build="p"/>
      <p:bldP spid="10" grpId="0" build="p"/>
      <p:bldP spid="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541206" y="2241754"/>
            <a:ext cx="5919278" cy="4428187"/>
            <a:chOff x="1541206" y="2241754"/>
            <a:chExt cx="5919278" cy="4428187"/>
          </a:xfrm>
        </p:grpSpPr>
        <p:sp>
          <p:nvSpPr>
            <p:cNvPr id="18" name="Oval 17"/>
            <p:cNvSpPr/>
            <p:nvPr/>
          </p:nvSpPr>
          <p:spPr>
            <a:xfrm>
              <a:off x="1917291" y="2241754"/>
              <a:ext cx="5324168" cy="4153411"/>
            </a:xfrm>
            <a:prstGeom prst="ellipse">
              <a:avLst/>
            </a:prstGeom>
            <a:noFill/>
            <a:ln w="254000">
              <a:solidFill>
                <a:srgbClr val="00B050">
                  <a:alpha val="6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/>
            <p:cNvSpPr/>
            <p:nvPr/>
          </p:nvSpPr>
          <p:spPr>
            <a:xfrm rot="3247831">
              <a:off x="2352624" y="2594091"/>
              <a:ext cx="840658" cy="409090"/>
            </a:xfrm>
            <a:prstGeom prst="triangle">
              <a:avLst/>
            </a:prstGeom>
            <a:solidFill>
              <a:srgbClr val="00DA7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/>
            <p:cNvSpPr/>
            <p:nvPr/>
          </p:nvSpPr>
          <p:spPr>
            <a:xfrm rot="9410737">
              <a:off x="6619826" y="3259740"/>
              <a:ext cx="840658" cy="409090"/>
            </a:xfrm>
            <a:prstGeom prst="triangle">
              <a:avLst/>
            </a:prstGeom>
            <a:solidFill>
              <a:srgbClr val="00DA7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 rot="20683552">
              <a:off x="1541206" y="4519494"/>
              <a:ext cx="840658" cy="409090"/>
            </a:xfrm>
            <a:prstGeom prst="triangle">
              <a:avLst/>
            </a:prstGeom>
            <a:solidFill>
              <a:srgbClr val="00DA7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Isosceles Triangle 24"/>
            <p:cNvSpPr/>
            <p:nvPr/>
          </p:nvSpPr>
          <p:spPr>
            <a:xfrm rot="15027465">
              <a:off x="5229436" y="6045067"/>
              <a:ext cx="840658" cy="409090"/>
            </a:xfrm>
            <a:prstGeom prst="triangle">
              <a:avLst/>
            </a:prstGeom>
            <a:solidFill>
              <a:srgbClr val="00DA7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Building the Virtuous Circle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77090" y="1812829"/>
            <a:ext cx="3789820" cy="83099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GB" sz="2400" b="1" dirty="0">
                <a:effectLst>
                  <a:outerShdw blurRad="38100" dist="38100" dir="2700000" algn="tl">
                    <a:srgbClr val="7030A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Quality of Competition</a:t>
            </a:r>
          </a:p>
          <a:p>
            <a:pPr algn="ctr"/>
            <a:r>
              <a:rPr lang="en-GB" sz="2400" b="1" dirty="0">
                <a:effectLst>
                  <a:outerShdw blurRad="38100" dist="38100" dir="2700000" algn="tl">
                    <a:srgbClr val="7030A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Organisation &amp; Facilities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94900" y="3688498"/>
            <a:ext cx="1555234" cy="83099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GB" sz="2400" b="1" dirty="0">
                <a:effectLst>
                  <a:outerShdw blurRad="38100" dist="38100" dir="2700000" algn="tl">
                    <a:srgbClr val="7030A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</a:p>
          <a:p>
            <a:pPr algn="ctr"/>
            <a:r>
              <a:rPr lang="en-GB" sz="2400" b="1" dirty="0">
                <a:effectLst>
                  <a:outerShdw blurRad="38100" dist="38100" dir="2700000" algn="tl">
                    <a:srgbClr val="7030A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Presence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77552" y="5960322"/>
            <a:ext cx="1588898" cy="83099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GB" sz="2400" b="1" dirty="0">
                <a:effectLst>
                  <a:outerShdw blurRad="38100" dist="38100" dir="2700000" algn="tl">
                    <a:srgbClr val="7030A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</a:p>
          <a:p>
            <a:pPr algn="ctr"/>
            <a:r>
              <a:rPr lang="en-GB" sz="2400" b="1" dirty="0">
                <a:effectLst>
                  <a:outerShdw blurRad="38100" dist="38100" dir="2700000" algn="tl">
                    <a:srgbClr val="7030A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Coverage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56337" y="3689344"/>
            <a:ext cx="2031325" cy="83099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GB" sz="2400" b="1" dirty="0">
                <a:effectLst>
                  <a:outerShdw blurRad="38100" dist="38100" dir="2700000" algn="tl">
                    <a:srgbClr val="7030A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Public</a:t>
            </a:r>
          </a:p>
          <a:p>
            <a:pPr algn="ctr"/>
            <a:r>
              <a:rPr lang="en-GB" sz="2400" b="1" dirty="0">
                <a:effectLst>
                  <a:outerShdw blurRad="38100" dist="38100" dir="2700000" algn="tl">
                    <a:srgbClr val="7030A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Engagement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8016" y="3688497"/>
            <a:ext cx="2063386" cy="83099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GB" sz="2400" b="1" dirty="0">
                <a:effectLst>
                  <a:outerShdw blurRad="38100" dist="38100" dir="2700000" algn="tl">
                    <a:srgbClr val="7030A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Major</a:t>
            </a:r>
          </a:p>
          <a:p>
            <a:pPr algn="ctr"/>
            <a:r>
              <a:rPr lang="en-GB" sz="2400" b="1" dirty="0">
                <a:effectLst>
                  <a:outerShdw blurRad="38100" dist="38100" dir="2700000" algn="tl">
                    <a:srgbClr val="7030A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Sponsorship</a:t>
            </a:r>
          </a:p>
        </p:txBody>
      </p:sp>
      <p:sp>
        <p:nvSpPr>
          <p:cNvPr id="16" name="Date Placeholder 3"/>
          <p:cNvSpPr txBox="1">
            <a:spLocks/>
          </p:cNvSpPr>
          <p:nvPr/>
        </p:nvSpPr>
        <p:spPr>
          <a:xfrm>
            <a:off x="0" y="6581001"/>
            <a:ext cx="1114408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9 </a:t>
            </a:r>
          </a:p>
        </p:txBody>
      </p:sp>
    </p:spTree>
    <p:extLst>
      <p:ext uri="{BB962C8B-B14F-4D97-AF65-F5344CB8AC3E}">
        <p14:creationId xmlns:p14="http://schemas.microsoft.com/office/powerpoint/2010/main" xmlns="" val="169922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GB" dirty="0"/>
              <a:t>Access &amp; benefit directly from media coverage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Marketing within gliding and wider public audience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Additional visitor activity &amp; increased membership</a:t>
            </a:r>
          </a:p>
          <a:p>
            <a:pPr lvl="1">
              <a:spcBef>
                <a:spcPts val="800"/>
              </a:spcBef>
            </a:pPr>
            <a:endParaRPr lang="en-GB" sz="1200" dirty="0"/>
          </a:p>
          <a:p>
            <a:pPr>
              <a:spcBef>
                <a:spcPts val="800"/>
              </a:spcBef>
            </a:pPr>
            <a:r>
              <a:rPr lang="en-GB" dirty="0"/>
              <a:t>Use of turnkey online platform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But requires populating with information…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Marketing within gliding and wider public audience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Additional visitor activity &amp; increased membership</a:t>
            </a:r>
          </a:p>
          <a:p>
            <a:pPr lvl="1">
              <a:spcBef>
                <a:spcPts val="800"/>
              </a:spcBef>
            </a:pPr>
            <a:endParaRPr lang="en-GB" sz="1200" dirty="0"/>
          </a:p>
          <a:p>
            <a:pPr>
              <a:spcBef>
                <a:spcPts val="800"/>
              </a:spcBef>
            </a:pPr>
            <a:r>
              <a:rPr lang="en-GB" dirty="0"/>
              <a:t>Access to sponsorship benefits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Share of financial sponsorship</a:t>
            </a:r>
          </a:p>
          <a:p>
            <a:pPr lvl="1">
              <a:spcBef>
                <a:spcPts val="800"/>
              </a:spcBef>
            </a:pPr>
            <a:r>
              <a:rPr lang="en-GB" dirty="0"/>
              <a:t>Enhanced media access, content, coverage and quality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Why Support The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</a:t>
            </a:r>
            <a:r>
              <a:rPr lang="en-GB" dirty="0"/>
              <a:t> Picture?</a:t>
            </a: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4408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9 </a:t>
            </a:r>
          </a:p>
        </p:txBody>
      </p:sp>
    </p:spTree>
    <p:extLst>
      <p:ext uri="{BB962C8B-B14F-4D97-AF65-F5344CB8AC3E}">
        <p14:creationId xmlns:p14="http://schemas.microsoft.com/office/powerpoint/2010/main" xmlns="" val="394858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591</Words>
  <Application>Microsoft Office PowerPoint</Application>
  <PresentationFormat>On-screen Show (4:3)</PresentationFormat>
  <Paragraphs>125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Current Status &amp; Issues</vt:lpstr>
      <vt:lpstr>Three Levels</vt:lpstr>
      <vt:lpstr>1.  Helping More Clubs Organise Competitions</vt:lpstr>
      <vt:lpstr>2.  Improve Quality of Competitions</vt:lpstr>
      <vt:lpstr>3.  The BIG Picture</vt:lpstr>
      <vt:lpstr>The BIG Picture – How?</vt:lpstr>
      <vt:lpstr>Building the Virtuous Circle</vt:lpstr>
      <vt:lpstr>Why Support The BIG Picture?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Iain Baker</dc:creator>
  <cp:lastModifiedBy>ebertoya</cp:lastModifiedBy>
  <cp:revision>141</cp:revision>
  <dcterms:created xsi:type="dcterms:W3CDTF">2014-08-30T12:52:09Z</dcterms:created>
  <dcterms:modified xsi:type="dcterms:W3CDTF">2017-01-28T18:03:18Z</dcterms:modified>
</cp:coreProperties>
</file>