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9"/>
  </p:notesMasterIdLst>
  <p:sldIdLst>
    <p:sldId id="286" r:id="rId2"/>
    <p:sldId id="287" r:id="rId3"/>
    <p:sldId id="284" r:id="rId4"/>
    <p:sldId id="288" r:id="rId5"/>
    <p:sldId id="289" r:id="rId6"/>
    <p:sldId id="290" r:id="rId7"/>
    <p:sldId id="29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4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00DA70"/>
    <a:srgbClr val="01FD82"/>
    <a:srgbClr val="01F196"/>
    <a:srgbClr val="00B050"/>
    <a:srgbClr val="ABC8EB"/>
    <a:srgbClr val="93B8E5"/>
    <a:srgbClr val="78A6DE"/>
    <a:srgbClr val="CC0099"/>
    <a:srgbClr val="3D7F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87085" autoAdjust="0"/>
  </p:normalViewPr>
  <p:slideViewPr>
    <p:cSldViewPr snapToGrid="0">
      <p:cViewPr varScale="1">
        <p:scale>
          <a:sx n="69" d="100"/>
          <a:sy n="69" d="100"/>
        </p:scale>
        <p:origin x="774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2" d="100"/>
          <a:sy n="52" d="100"/>
        </p:scale>
        <p:origin x="28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312BD-ADD2-4591-B8E7-B55D9CFFD64B}" type="datetimeFigureOut">
              <a:rPr lang="en-GB" smtClean="0"/>
              <a:pPr/>
              <a:t>18/01/2017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3EBB3C-7CF6-4B1B-844D-EDFBBF875A1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86122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24811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5288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1189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1306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304548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797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lvl="0" indent="0">
              <a:spcBef>
                <a:spcPct val="20000"/>
              </a:spcBef>
              <a:buSzPct val="120000"/>
              <a:buFont typeface="Wingdings" panose="05000000000000000000" pitchFamily="2" charset="2"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3EBB3C-7CF6-4B1B-844D-EDFBBF875A1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6284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3427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827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5260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484"/>
            <a:ext cx="8229600" cy="506232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0979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08688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5338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1043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6000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3782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39375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87727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81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2"/>
          <p:cNvPicPr>
            <a:picLocks noChangeAspect="1" noChangeArrowheads="1"/>
          </p:cNvPicPr>
          <p:nvPr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0" y="1"/>
            <a:ext cx="9139198" cy="872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Freeform 3"/>
          <p:cNvSpPr>
            <a:spLocks/>
          </p:cNvSpPr>
          <p:nvPr/>
        </p:nvSpPr>
        <p:spPr bwMode="auto">
          <a:xfrm>
            <a:off x="5387975" y="2586220"/>
            <a:ext cx="3744913" cy="4260668"/>
          </a:xfrm>
          <a:custGeom>
            <a:avLst/>
            <a:gdLst/>
            <a:ahLst/>
            <a:cxnLst>
              <a:cxn ang="0">
                <a:pos x="1905" y="3312"/>
              </a:cxn>
              <a:cxn ang="0">
                <a:pos x="2358" y="3313"/>
              </a:cxn>
              <a:cxn ang="0">
                <a:pos x="2358" y="1437"/>
              </a:cxn>
              <a:cxn ang="0">
                <a:pos x="0" y="0"/>
              </a:cxn>
              <a:cxn ang="0">
                <a:pos x="201" y="150"/>
              </a:cxn>
              <a:cxn ang="0">
                <a:pos x="366" y="279"/>
              </a:cxn>
              <a:cxn ang="0">
                <a:pos x="552" y="441"/>
              </a:cxn>
              <a:cxn ang="0">
                <a:pos x="732" y="612"/>
              </a:cxn>
              <a:cxn ang="0">
                <a:pos x="996" y="903"/>
              </a:cxn>
              <a:cxn ang="0">
                <a:pos x="1230" y="1212"/>
              </a:cxn>
              <a:cxn ang="0">
                <a:pos x="1400" y="1482"/>
              </a:cxn>
              <a:cxn ang="0">
                <a:pos x="1548" y="1761"/>
              </a:cxn>
              <a:cxn ang="0">
                <a:pos x="1665" y="2040"/>
              </a:cxn>
              <a:cxn ang="0">
                <a:pos x="1751" y="2295"/>
              </a:cxn>
              <a:cxn ang="0">
                <a:pos x="1809" y="2511"/>
              </a:cxn>
              <a:cxn ang="0">
                <a:pos x="1863" y="2778"/>
              </a:cxn>
              <a:cxn ang="0">
                <a:pos x="1890" y="3012"/>
              </a:cxn>
              <a:cxn ang="0">
                <a:pos x="1905" y="3312"/>
              </a:cxn>
            </a:cxnLst>
            <a:rect l="0" t="0" r="r" b="b"/>
            <a:pathLst>
              <a:path w="2359" h="3314">
                <a:moveTo>
                  <a:pt x="1905" y="3312"/>
                </a:moveTo>
                <a:lnTo>
                  <a:pt x="2358" y="3313"/>
                </a:lnTo>
                <a:lnTo>
                  <a:pt x="2358" y="1437"/>
                </a:lnTo>
                <a:lnTo>
                  <a:pt x="0" y="0"/>
                </a:lnTo>
                <a:lnTo>
                  <a:pt x="201" y="150"/>
                </a:lnTo>
                <a:lnTo>
                  <a:pt x="366" y="279"/>
                </a:lnTo>
                <a:lnTo>
                  <a:pt x="552" y="441"/>
                </a:lnTo>
                <a:lnTo>
                  <a:pt x="732" y="612"/>
                </a:lnTo>
                <a:lnTo>
                  <a:pt x="996" y="903"/>
                </a:lnTo>
                <a:lnTo>
                  <a:pt x="1230" y="1212"/>
                </a:lnTo>
                <a:lnTo>
                  <a:pt x="1400" y="1482"/>
                </a:lnTo>
                <a:lnTo>
                  <a:pt x="1548" y="1761"/>
                </a:lnTo>
                <a:lnTo>
                  <a:pt x="1665" y="2040"/>
                </a:lnTo>
                <a:lnTo>
                  <a:pt x="1751" y="2295"/>
                </a:lnTo>
                <a:lnTo>
                  <a:pt x="1809" y="2511"/>
                </a:lnTo>
                <a:lnTo>
                  <a:pt x="1863" y="2778"/>
                </a:lnTo>
                <a:lnTo>
                  <a:pt x="1890" y="3012"/>
                </a:lnTo>
                <a:lnTo>
                  <a:pt x="1905" y="3312"/>
                </a:lnTo>
              </a:path>
            </a:pathLst>
          </a:custGeom>
          <a:solidFill>
            <a:srgbClr val="ABC8EB"/>
          </a:solidFill>
          <a:ln w="9525" cap="rnd">
            <a:noFill/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" name="Arc 4"/>
          <p:cNvSpPr>
            <a:spLocks/>
          </p:cNvSpPr>
          <p:nvPr/>
        </p:nvSpPr>
        <p:spPr bwMode="auto">
          <a:xfrm>
            <a:off x="0" y="1303134"/>
            <a:ext cx="8410575" cy="5543754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21600"/>
              <a:gd name="T1" fmla="*/ 0 h 21600"/>
              <a:gd name="T2" fmla="*/ 21600 w 21600"/>
              <a:gd name="T3" fmla="*/ 21600 h 21600"/>
              <a:gd name="T4" fmla="*/ 0 w 21600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12700" cap="rnd">
            <a:solidFill>
              <a:srgbClr val="ABC8EB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 userDrawn="1">
            <p:ph type="title"/>
          </p:nvPr>
        </p:nvSpPr>
        <p:spPr>
          <a:xfrm>
            <a:off x="457200" y="902799"/>
            <a:ext cx="8229600" cy="5654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 userDrawn="1">
            <p:ph type="body" idx="1"/>
          </p:nvPr>
        </p:nvSpPr>
        <p:spPr>
          <a:xfrm>
            <a:off x="457200" y="1521230"/>
            <a:ext cx="8229600" cy="50755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0" y="0"/>
            <a:ext cx="9144000" cy="845935"/>
          </a:xfrm>
          <a:prstGeom prst="rect">
            <a:avLst/>
          </a:prstGeom>
          <a:noFill/>
        </p:spPr>
        <p:txBody>
          <a:bodyPr wrap="none" rtlCol="0" anchor="ctr" anchorCtr="1">
            <a:noAutofit/>
          </a:bodyPr>
          <a:lstStyle/>
          <a:p>
            <a:pPr algn="ctr"/>
            <a:r>
              <a:rPr lang="en-GB" sz="2800" b="1" spc="-150" dirty="0">
                <a:effectLst>
                  <a:outerShdw blurRad="38100" dist="38100" dir="2700000" algn="tl">
                    <a:srgbClr val="C00000">
                      <a:alpha val="43000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Weight Scrutineering</a:t>
            </a:r>
            <a:endParaRPr lang="en-GB" spc="0" dirty="0"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4267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2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65113" indent="-265113" algn="l" defTabSz="914400" rtl="0" eaLnBrk="1" latinLnBrk="0" hangingPunct="1">
        <a:spcBef>
          <a:spcPct val="20000"/>
        </a:spcBef>
        <a:buSzPct val="12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15963" indent="-258763" algn="l" defTabSz="914400" rtl="0" eaLnBrk="1" latinLnBrk="0" hangingPunct="1">
        <a:spcBef>
          <a:spcPct val="20000"/>
        </a:spcBef>
        <a:buSzPct val="80000"/>
        <a:buFont typeface="Webdings" panose="05030102010509060703" pitchFamily="18" charset="2"/>
        <a:buChar char="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SzPct val="120000"/>
        <a:buFont typeface="Arial" panose="020B0604020202020204" pitchFamily="34" charset="0"/>
        <a:buChar char="»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/>
              <a:t>If glider cannot exceed limit, then exempt from any scrutineering</a:t>
            </a:r>
          </a:p>
          <a:p>
            <a:pPr marL="457200" lvl="1" indent="0">
              <a:spcBef>
                <a:spcPts val="800"/>
              </a:spcBef>
              <a:buNone/>
            </a:pPr>
            <a:r>
              <a:rPr lang="en-GB" sz="2000" dirty="0"/>
              <a:t>e.g. most JS1c-21, ASH31-21, </a:t>
            </a:r>
            <a:r>
              <a:rPr lang="en-GB" sz="2000" dirty="0" err="1"/>
              <a:t>HpH</a:t>
            </a:r>
            <a:r>
              <a:rPr lang="en-GB" sz="2000" dirty="0"/>
              <a:t> Shark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Requires documents &amp; statement before start of competition</a:t>
            </a:r>
          </a:p>
          <a:p>
            <a:pPr lvl="2">
              <a:spcBef>
                <a:spcPts val="800"/>
              </a:spcBef>
            </a:pPr>
            <a:r>
              <a:rPr lang="en-GB" sz="2000" dirty="0"/>
              <a:t>Valid W&amp;B, pilot weight, signed pilot statement</a:t>
            </a:r>
            <a:endParaRPr lang="en-GB" sz="2000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1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3557996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If glider cannot exceed limit without water ballast, then scrutineer that no water ballast carried, don’t weigh</a:t>
            </a:r>
            <a:endParaRPr lang="en-GB" sz="2000" dirty="0"/>
          </a:p>
          <a:p>
            <a:pPr marL="457200" lvl="1" indent="0">
              <a:spcBef>
                <a:spcPts val="800"/>
              </a:spcBef>
              <a:buNone/>
            </a:pPr>
            <a:r>
              <a:rPr lang="en-GB" sz="2000" dirty="0"/>
              <a:t>e.g. most Duo Discus, Arcus, ASH25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Requires documents &amp; statement before start of competition</a:t>
            </a:r>
          </a:p>
          <a:p>
            <a:pPr lvl="2">
              <a:spcBef>
                <a:spcPts val="800"/>
              </a:spcBef>
            </a:pPr>
            <a:r>
              <a:rPr lang="en-GB" sz="2000" dirty="0"/>
              <a:t>Valid W&amp;B, pilot weight, signed pilot statement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Each day as requested pilot/crew demonstrate no water carried</a:t>
            </a:r>
            <a:endParaRPr lang="en-GB" sz="2000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2088762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 without water ballast, then scrutineer that no water ballast carried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Sharing scrutineering information would reduce time, effort &amp; inconsistencies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Dimensions for reference mass do not change over time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Glider &amp; pilot masses can change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Requires documents &amp; statement before start of competition</a:t>
            </a:r>
          </a:p>
          <a:p>
            <a:pPr lvl="2">
              <a:spcBef>
                <a:spcPts val="800"/>
              </a:spcBef>
            </a:pPr>
            <a:r>
              <a:rPr lang="en-GB" sz="2000" dirty="0"/>
              <a:t>Valid W&amp;B, pilot weight, signed pilot statement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Recalculate reference mass (Excel exercise)</a:t>
            </a:r>
          </a:p>
          <a:p>
            <a:pPr>
              <a:spcBef>
                <a:spcPts val="800"/>
              </a:spcBef>
            </a:pPr>
            <a:endParaRPr lang="en-GB" sz="1200" dirty="0"/>
          </a:p>
          <a:p>
            <a:pPr marL="36513" indent="0" algn="ctr">
              <a:spcBef>
                <a:spcPts val="800"/>
              </a:spcBef>
              <a:buNone/>
            </a:pPr>
            <a:r>
              <a:rPr lang="en-GB" sz="2000" b="1" dirty="0">
                <a:solidFill>
                  <a:srgbClr val="FF0000"/>
                </a:solidFill>
              </a:rPr>
              <a:t>No need for actual reference weighing</a:t>
            </a:r>
          </a:p>
          <a:p>
            <a:pPr marL="36513" indent="0" algn="ctr">
              <a:spcBef>
                <a:spcPts val="800"/>
              </a:spcBef>
              <a:buNone/>
            </a:pPr>
            <a:r>
              <a:rPr lang="en-GB" sz="2000" dirty="0"/>
              <a:t>Comps Committee could request/require pooling of information</a:t>
            </a:r>
            <a:endParaRPr lang="en-GB" sz="2000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3925820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 without water ballast, then scrutineer that no water ballast carried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Sharing scrutineering information would reduce time, effort &amp; inconsistencies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Provide weighing facility before competition starts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Allows ballasting optimisation (pilot benefit)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Allows reference weight determination (scrutineer benefit)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Penalty-free</a:t>
            </a:r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338718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 without water ballast, then scrutineer that no water ballast carried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Sharing scrutineering information would reduce time, effort &amp; inconsistencies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Provide weighing facility before competition starts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Random spot checks only on competition days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Focus on potential gross exceedances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Don’t be over-critical</a:t>
            </a:r>
            <a:endParaRPr lang="en-GB" sz="2000" u="sng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2515047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If glider cannot exceed limit without water ballast, then scrutineer that no water ballast carried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Sharing scrutineering information would reduce time, effort &amp; inconsistencies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Provide weighing facility before competition starts</a:t>
            </a:r>
          </a:p>
          <a:p>
            <a:pPr>
              <a:spcBef>
                <a:spcPts val="800"/>
              </a:spcBef>
            </a:pPr>
            <a:r>
              <a:rPr lang="en-GB" sz="2000" dirty="0">
                <a:solidFill>
                  <a:schemeClr val="bg1">
                    <a:lumMod val="50000"/>
                  </a:schemeClr>
                </a:solidFill>
              </a:rPr>
              <a:t>Random spot checks only on competition days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Enforce penalties &amp; repeat scrutineering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2 points / kg over limit x n</a:t>
            </a:r>
            <a:r>
              <a:rPr lang="en-GB" sz="2000" baseline="30000" dirty="0"/>
              <a:t>th</a:t>
            </a:r>
            <a:r>
              <a:rPr lang="en-GB" sz="2000" dirty="0"/>
              <a:t> occurrence applied to next scoring flight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Reweigh until satisfactory (and re-penalise!)</a:t>
            </a:r>
          </a:p>
          <a:p>
            <a:pPr lvl="1">
              <a:spcBef>
                <a:spcPts val="800"/>
              </a:spcBef>
            </a:pPr>
            <a:r>
              <a:rPr lang="en-GB" sz="2000" dirty="0"/>
              <a:t>Repeat scrutineering on later days</a:t>
            </a:r>
          </a:p>
          <a:p>
            <a:pPr lvl="1">
              <a:spcBef>
                <a:spcPts val="800"/>
              </a:spcBef>
            </a:pPr>
            <a:endParaRPr lang="en-GB" sz="2000" dirty="0"/>
          </a:p>
          <a:p>
            <a:pPr>
              <a:spcBef>
                <a:spcPts val="800"/>
              </a:spcBef>
            </a:pPr>
            <a:endParaRPr lang="en-GB" sz="2000" dirty="0"/>
          </a:p>
          <a:p>
            <a:pPr>
              <a:spcBef>
                <a:spcPts val="800"/>
              </a:spcBef>
            </a:pPr>
            <a:endParaRPr lang="en-GB" sz="2000" dirty="0"/>
          </a:p>
          <a:p>
            <a:pPr>
              <a:spcBef>
                <a:spcPts val="800"/>
              </a:spcBef>
            </a:pPr>
            <a:endParaRPr lang="en-GB" sz="2000" u="sng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</p:spTree>
    <p:extLst>
      <p:ext uri="{BB962C8B-B14F-4D97-AF65-F5344CB8AC3E}">
        <p14:creationId xmlns:p14="http://schemas.microsoft.com/office/powerpoint/2010/main" val="231487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Simplifying the Full IGC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spcBef>
                <a:spcPts val="800"/>
              </a:spcBef>
            </a:pPr>
            <a:r>
              <a:rPr lang="en-GB" sz="2000" dirty="0"/>
              <a:t>If glider cannot exceed limit, then exempt from any scrutineering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If glider cannot exceed limit without water ballast, then scrutineer that no water ballast carried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Sharing scrutineering information would reduce time, effort &amp; inconsistencies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Provide weighing facility before competition starts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Random spot checks only on competition days</a:t>
            </a:r>
          </a:p>
          <a:p>
            <a:pPr>
              <a:spcBef>
                <a:spcPts val="800"/>
              </a:spcBef>
            </a:pPr>
            <a:r>
              <a:rPr lang="en-GB" sz="2000" dirty="0"/>
              <a:t>Enforce penalties &amp; repeat scrutineering</a:t>
            </a:r>
          </a:p>
          <a:p>
            <a:pPr>
              <a:spcBef>
                <a:spcPts val="800"/>
              </a:spcBef>
            </a:pPr>
            <a:endParaRPr lang="en-GB" sz="2000" dirty="0"/>
          </a:p>
          <a:p>
            <a:pPr>
              <a:spcBef>
                <a:spcPts val="800"/>
              </a:spcBef>
            </a:pPr>
            <a:endParaRPr lang="en-GB" sz="2000" dirty="0"/>
          </a:p>
          <a:p>
            <a:pPr>
              <a:spcBef>
                <a:spcPts val="800"/>
              </a:spcBef>
            </a:pPr>
            <a:endParaRPr lang="en-GB" sz="2000" u="sng" dirty="0"/>
          </a:p>
        </p:txBody>
      </p:sp>
      <p:sp>
        <p:nvSpPr>
          <p:cNvPr id="6" name="Date Placeholder 3"/>
          <p:cNvSpPr txBox="1">
            <a:spLocks/>
          </p:cNvSpPr>
          <p:nvPr/>
        </p:nvSpPr>
        <p:spPr>
          <a:xfrm>
            <a:off x="0" y="6581001"/>
            <a:ext cx="1112805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January 2017</a:t>
            </a:r>
            <a:endParaRPr lang="en-GB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Slide Number Placeholder 4"/>
          <p:cNvSpPr txBox="1">
            <a:spLocks/>
          </p:cNvSpPr>
          <p:nvPr/>
        </p:nvSpPr>
        <p:spPr>
          <a:xfrm>
            <a:off x="8045622" y="6581001"/>
            <a:ext cx="1013419" cy="276999"/>
          </a:xfrm>
          <a:prstGeom prst="rect">
            <a:avLst/>
          </a:prstGeom>
        </p:spPr>
        <p:txBody>
          <a:bodyPr wrap="none" anchor="ctr" anchorCtr="1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Page </a:t>
            </a:r>
            <a:fld id="{E1660B80-38EC-4298-A3B8-ACD58E3A73CA}" type="slidenum">
              <a:rPr lang="en-GB" sz="12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 of 7 </a:t>
            </a:r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2139988" y="4775270"/>
            <a:ext cx="4864024" cy="1729704"/>
          </a:xfrm>
          <a:prstGeom prst="rect">
            <a:avLst/>
          </a:prstGeom>
        </p:spPr>
        <p:txBody>
          <a:bodyPr vert="horz" wrap="none" lIns="91440" tIns="45720" rIns="91440" bIns="45720" rtlCol="0" anchor="ctr" anchorCtr="1">
            <a:spAutoFit/>
          </a:bodyPr>
          <a:lstStyle>
            <a:lvl1pPr marL="265113" indent="-265113" algn="l" defTabSz="914400" rtl="0" eaLnBrk="1" latinLnBrk="0" hangingPunct="1">
              <a:spcBef>
                <a:spcPct val="20000"/>
              </a:spcBef>
              <a:buSzPct val="120000"/>
              <a:buFont typeface="Wingdings" panose="05000000000000000000" pitchFamily="2" charset="2"/>
              <a:buChar char="§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15963" indent="-258763" algn="l" defTabSz="914400" rtl="0" eaLnBrk="1" latinLnBrk="0" hangingPunct="1">
              <a:spcBef>
                <a:spcPct val="20000"/>
              </a:spcBef>
              <a:buSzPct val="80000"/>
              <a:buFont typeface="Webdings" panose="05030102010509060703" pitchFamily="18" charset="2"/>
              <a:buChar char="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SzPct val="120000"/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</a:rPr>
              <a:t>Visible and genuine threat of penalties</a:t>
            </a:r>
          </a:p>
          <a:p>
            <a:pPr marL="0" indent="0" algn="ctr">
              <a:buNone/>
            </a:pPr>
            <a:r>
              <a:rPr lang="en-GB" b="1" dirty="0">
                <a:solidFill>
                  <a:srgbClr val="FF0000"/>
                </a:solidFill>
              </a:rPr>
              <a:t>is enough for 95% pilots</a:t>
            </a:r>
          </a:p>
          <a:p>
            <a:pPr marL="0" indent="0" algn="ctr">
              <a:buNone/>
            </a:pPr>
            <a:endParaRPr lang="en-GB" sz="1200" b="1" dirty="0">
              <a:solidFill>
                <a:srgbClr val="FF0000"/>
              </a:solidFill>
            </a:endParaRPr>
          </a:p>
          <a:p>
            <a:pPr marL="0" indent="0" algn="ctr">
              <a:buNone/>
            </a:pPr>
            <a:r>
              <a:rPr lang="en-GB" b="1" dirty="0"/>
              <a:t>Show intent &amp; competence</a:t>
            </a:r>
          </a:p>
          <a:p>
            <a:pPr marL="0" indent="0" algn="ctr">
              <a:buNone/>
            </a:pPr>
            <a:r>
              <a:rPr lang="en-GB" b="1" dirty="0"/>
              <a:t>Demonstrate pragmatism</a:t>
            </a:r>
          </a:p>
        </p:txBody>
      </p:sp>
    </p:spTree>
    <p:extLst>
      <p:ext uri="{BB962C8B-B14F-4D97-AF65-F5344CB8AC3E}">
        <p14:creationId xmlns:p14="http://schemas.microsoft.com/office/powerpoint/2010/main" val="3536105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560</Words>
  <Application>Microsoft Office PowerPoint</Application>
  <PresentationFormat>On-screen Show (4:3)</PresentationFormat>
  <Paragraphs>86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Verdana</vt:lpstr>
      <vt:lpstr>Webdings</vt:lpstr>
      <vt:lpstr>Wingdings</vt:lpstr>
      <vt:lpstr>Office Theme</vt:lpstr>
      <vt:lpstr>Simplifying the Full IGC Process</vt:lpstr>
      <vt:lpstr>Simplifying the Full IGC Process</vt:lpstr>
      <vt:lpstr>Simplifying the Full IGC Process</vt:lpstr>
      <vt:lpstr>Simplifying the Full IGC Process</vt:lpstr>
      <vt:lpstr>Simplifying the Full IGC Process</vt:lpstr>
      <vt:lpstr>Simplifying the Full IGC Process</vt:lpstr>
      <vt:lpstr>Simplifying the Full IGC Process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2017-01-18T13:08:42Z</dcterms:created>
  <dcterms:modified xsi:type="dcterms:W3CDTF">2017-01-18T13:34:46Z</dcterms:modified>
</cp:coreProperties>
</file>