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0" r:id="rId4"/>
    <p:sldId id="258" r:id="rId5"/>
    <p:sldId id="259"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7"/>
    <p:restoredTop sz="94679"/>
  </p:normalViewPr>
  <p:slideViewPr>
    <p:cSldViewPr snapToGrid="0" snapToObjects="1">
      <p:cViewPr>
        <p:scale>
          <a:sx n="129" d="100"/>
          <a:sy n="129" d="100"/>
        </p:scale>
        <p:origin x="-10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7AF5EE-E918-4B11-A0AD-1CBF30C01C0A}" type="datetimeFigureOut">
              <a:rPr lang="en-GB" smtClean="0"/>
              <a:t>20/01/2017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CAE9E-06C7-42D3-872F-1B7123B289B8}" type="slidenum">
              <a:rPr lang="en-GB" smtClean="0"/>
              <a:t>‹#›</a:t>
            </a:fld>
            <a:endParaRPr lang="en-GB"/>
          </a:p>
        </p:txBody>
      </p:sp>
    </p:spTree>
    <p:extLst>
      <p:ext uri="{BB962C8B-B14F-4D97-AF65-F5344CB8AC3E}">
        <p14:creationId xmlns:p14="http://schemas.microsoft.com/office/powerpoint/2010/main" val="3048981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1</a:t>
            </a:fld>
            <a:endParaRPr lang="en-GB"/>
          </a:p>
        </p:txBody>
      </p:sp>
    </p:spTree>
    <p:extLst>
      <p:ext uri="{BB962C8B-B14F-4D97-AF65-F5344CB8AC3E}">
        <p14:creationId xmlns:p14="http://schemas.microsoft.com/office/powerpoint/2010/main" val="2798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2</a:t>
            </a:fld>
            <a:endParaRPr lang="en-GB"/>
          </a:p>
        </p:txBody>
      </p:sp>
    </p:spTree>
    <p:extLst>
      <p:ext uri="{BB962C8B-B14F-4D97-AF65-F5344CB8AC3E}">
        <p14:creationId xmlns:p14="http://schemas.microsoft.com/office/powerpoint/2010/main" val="414744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3</a:t>
            </a:fld>
            <a:endParaRPr lang="en-GB"/>
          </a:p>
        </p:txBody>
      </p:sp>
    </p:spTree>
    <p:extLst>
      <p:ext uri="{BB962C8B-B14F-4D97-AF65-F5344CB8AC3E}">
        <p14:creationId xmlns:p14="http://schemas.microsoft.com/office/powerpoint/2010/main" val="48864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4</a:t>
            </a:fld>
            <a:endParaRPr lang="en-GB"/>
          </a:p>
        </p:txBody>
      </p:sp>
    </p:spTree>
    <p:extLst>
      <p:ext uri="{BB962C8B-B14F-4D97-AF65-F5344CB8AC3E}">
        <p14:creationId xmlns:p14="http://schemas.microsoft.com/office/powerpoint/2010/main" val="221177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5</a:t>
            </a:fld>
            <a:endParaRPr lang="en-GB"/>
          </a:p>
        </p:txBody>
      </p:sp>
    </p:spTree>
    <p:extLst>
      <p:ext uri="{BB962C8B-B14F-4D97-AF65-F5344CB8AC3E}">
        <p14:creationId xmlns:p14="http://schemas.microsoft.com/office/powerpoint/2010/main" val="176365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6</a:t>
            </a:fld>
            <a:endParaRPr lang="en-GB"/>
          </a:p>
        </p:txBody>
      </p:sp>
    </p:spTree>
    <p:extLst>
      <p:ext uri="{BB962C8B-B14F-4D97-AF65-F5344CB8AC3E}">
        <p14:creationId xmlns:p14="http://schemas.microsoft.com/office/powerpoint/2010/main" val="206997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7</a:t>
            </a:fld>
            <a:endParaRPr lang="en-GB"/>
          </a:p>
        </p:txBody>
      </p:sp>
    </p:spTree>
    <p:extLst>
      <p:ext uri="{BB962C8B-B14F-4D97-AF65-F5344CB8AC3E}">
        <p14:creationId xmlns:p14="http://schemas.microsoft.com/office/powerpoint/2010/main" val="425285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8</a:t>
            </a:fld>
            <a:endParaRPr lang="en-GB"/>
          </a:p>
        </p:txBody>
      </p:sp>
    </p:spTree>
    <p:extLst>
      <p:ext uri="{BB962C8B-B14F-4D97-AF65-F5344CB8AC3E}">
        <p14:creationId xmlns:p14="http://schemas.microsoft.com/office/powerpoint/2010/main" val="220245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A5CAE9E-06C7-42D3-872F-1B7123B289B8}" type="slidenum">
              <a:rPr lang="en-GB" smtClean="0"/>
              <a:t>9</a:t>
            </a:fld>
            <a:endParaRPr lang="en-GB"/>
          </a:p>
        </p:txBody>
      </p:sp>
    </p:spTree>
    <p:extLst>
      <p:ext uri="{BB962C8B-B14F-4D97-AF65-F5344CB8AC3E}">
        <p14:creationId xmlns:p14="http://schemas.microsoft.com/office/powerpoint/2010/main" val="2194263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20B7BF-7826-4A41-9E5C-163AC4CAD91E}"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7149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0B7BF-7826-4A41-9E5C-163AC4CAD91E}"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135743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0B7BF-7826-4A41-9E5C-163AC4CAD91E}"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164743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20B7BF-7826-4A41-9E5C-163AC4CAD91E}"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31598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0B7BF-7826-4A41-9E5C-163AC4CAD91E}" type="datetimeFigureOut">
              <a:rPr lang="en-US" smtClean="0"/>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2880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20B7BF-7826-4A41-9E5C-163AC4CAD91E}"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89625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20B7BF-7826-4A41-9E5C-163AC4CAD91E}" type="datetimeFigureOut">
              <a:rPr lang="en-US" smtClean="0"/>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83434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20B7BF-7826-4A41-9E5C-163AC4CAD91E}" type="datetimeFigureOut">
              <a:rPr lang="en-US" smtClean="0"/>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184640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20B7BF-7826-4A41-9E5C-163AC4CAD91E}" type="datetimeFigureOut">
              <a:rPr lang="en-US" smtClean="0"/>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139489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0B7BF-7826-4A41-9E5C-163AC4CAD91E}"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202223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0B7BF-7826-4A41-9E5C-163AC4CAD91E}" type="datetimeFigureOut">
              <a:rPr lang="en-US" smtClean="0"/>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E9293-15DC-FC43-A6C4-5310ED6690FE}" type="slidenum">
              <a:rPr lang="en-US" smtClean="0"/>
              <a:t>‹#›</a:t>
            </a:fld>
            <a:endParaRPr lang="en-US"/>
          </a:p>
        </p:txBody>
      </p:sp>
    </p:spTree>
    <p:extLst>
      <p:ext uri="{BB962C8B-B14F-4D97-AF65-F5344CB8AC3E}">
        <p14:creationId xmlns:p14="http://schemas.microsoft.com/office/powerpoint/2010/main" val="164030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0B7BF-7826-4A41-9E5C-163AC4CAD91E}" type="datetimeFigureOut">
              <a:rPr lang="en-US" smtClean="0"/>
              <a:t>1/20/2017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E9293-15DC-FC43-A6C4-5310ED6690FE}" type="slidenum">
              <a:rPr lang="en-US" smtClean="0"/>
              <a:t>‹#›</a:t>
            </a:fld>
            <a:endParaRPr lang="en-US"/>
          </a:p>
        </p:txBody>
      </p:sp>
    </p:spTree>
    <p:extLst>
      <p:ext uri="{BB962C8B-B14F-4D97-AF65-F5344CB8AC3E}">
        <p14:creationId xmlns:p14="http://schemas.microsoft.com/office/powerpoint/2010/main" val="168852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Designated Start</a:t>
            </a:r>
            <a:endParaRPr lang="en-US" b="1" dirty="0"/>
          </a:p>
        </p:txBody>
      </p:sp>
      <p:sp>
        <p:nvSpPr>
          <p:cNvPr id="3" name="Subtitle 2"/>
          <p:cNvSpPr>
            <a:spLocks noGrp="1"/>
          </p:cNvSpPr>
          <p:nvPr>
            <p:ph type="subTitle" idx="1"/>
          </p:nvPr>
        </p:nvSpPr>
        <p:spPr/>
        <p:txBody>
          <a:bodyPr>
            <a:normAutofit fontScale="92500" lnSpcReduction="20000"/>
          </a:bodyPr>
          <a:lstStyle/>
          <a:p>
            <a:r>
              <a:rPr lang="en-US" dirty="0" smtClean="0"/>
              <a:t>An alternative start-time procedure for</a:t>
            </a:r>
          </a:p>
          <a:p>
            <a:r>
              <a:rPr lang="en-US" dirty="0" smtClean="0"/>
              <a:t>cross-country gliding competitions</a:t>
            </a:r>
          </a:p>
          <a:p>
            <a:endParaRPr lang="en-US" dirty="0"/>
          </a:p>
          <a:p>
            <a:r>
              <a:rPr lang="en-US" sz="1600" dirty="0" smtClean="0"/>
              <a:t>Slides by Richard Hood</a:t>
            </a:r>
          </a:p>
          <a:p>
            <a:r>
              <a:rPr lang="en-US" sz="1600" dirty="0" smtClean="0"/>
              <a:t>January 2017 </a:t>
            </a:r>
            <a:endParaRPr lang="en-US" sz="1600" dirty="0"/>
          </a:p>
        </p:txBody>
      </p:sp>
      <p:sp>
        <p:nvSpPr>
          <p:cNvPr id="4" name="TextBox 3"/>
          <p:cNvSpPr txBox="1"/>
          <p:nvPr/>
        </p:nvSpPr>
        <p:spPr>
          <a:xfrm>
            <a:off x="10033348" y="6657584"/>
            <a:ext cx="2029216" cy="215444"/>
          </a:xfrm>
          <a:prstGeom prst="rect">
            <a:avLst/>
          </a:prstGeom>
          <a:noFill/>
        </p:spPr>
        <p:txBody>
          <a:bodyPr wrap="square" rtlCol="0">
            <a:spAutoFit/>
          </a:bodyPr>
          <a:lstStyle/>
          <a:p>
            <a:r>
              <a:rPr lang="en-US" sz="800" dirty="0" smtClean="0"/>
              <a:t>                            Photo credit: Sebastian Kawa</a:t>
            </a:r>
            <a:endParaRPr lang="en-US" sz="800" dirty="0"/>
          </a:p>
        </p:txBody>
      </p:sp>
    </p:spTree>
    <p:extLst>
      <p:ext uri="{BB962C8B-B14F-4D97-AF65-F5344CB8AC3E}">
        <p14:creationId xmlns:p14="http://schemas.microsoft.com/office/powerpoint/2010/main" val="1237779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Why do we need this?</a:t>
            </a:r>
            <a:endParaRPr lang="en-US" dirty="0"/>
          </a:p>
        </p:txBody>
      </p:sp>
      <p:sp>
        <p:nvSpPr>
          <p:cNvPr id="3" name="Content Placeholder 2"/>
          <p:cNvSpPr>
            <a:spLocks noGrp="1"/>
          </p:cNvSpPr>
          <p:nvPr>
            <p:ph idx="1"/>
          </p:nvPr>
        </p:nvSpPr>
        <p:spPr>
          <a:xfrm>
            <a:off x="838200" y="1444121"/>
            <a:ext cx="10515600" cy="4732842"/>
          </a:xfrm>
        </p:spPr>
        <p:txBody>
          <a:bodyPr/>
          <a:lstStyle/>
          <a:p>
            <a:r>
              <a:rPr lang="en-US" dirty="0" smtClean="0"/>
              <a:t>Currently, your start time is the last time you cross the start-line after the opening of the start.</a:t>
            </a:r>
          </a:p>
          <a:p>
            <a:r>
              <a:rPr lang="en-US" dirty="0" smtClean="0"/>
              <a:t>Tactically, pilots will wait for gliders to start, then leave a few minutes later </a:t>
            </a:r>
            <a:r>
              <a:rPr lang="mr-IN" dirty="0" smtClean="0"/>
              <a:t>–</a:t>
            </a:r>
            <a:r>
              <a:rPr lang="en-US" dirty="0" smtClean="0"/>
              <a:t> with the aim to catch up to the earlier starters and potentially just follow them around, having got 2-3 minutes in-hand on them.</a:t>
            </a:r>
          </a:p>
          <a:p>
            <a:r>
              <a:rPr lang="en-US" dirty="0" smtClean="0"/>
              <a:t>The waiting before the start often results in large gaggles forming. The gliders at the top of the climb do not want to start to avoid the situation above, so wait and the whole gaggle concertinas up at </a:t>
            </a:r>
            <a:r>
              <a:rPr lang="en-US" dirty="0" err="1" smtClean="0"/>
              <a:t>cloudbase</a:t>
            </a:r>
            <a:r>
              <a:rPr lang="en-US" dirty="0" smtClean="0"/>
              <a:t> </a:t>
            </a:r>
            <a:r>
              <a:rPr lang="mr-IN" dirty="0" smtClean="0"/>
              <a:t>–</a:t>
            </a:r>
            <a:r>
              <a:rPr lang="en-US" dirty="0" smtClean="0"/>
              <a:t> or top of convection</a:t>
            </a:r>
          </a:p>
          <a:p>
            <a:r>
              <a:rPr lang="en-US" dirty="0" smtClean="0"/>
              <a:t>Once on task, if you know you have 2-3 minutes in hand over others, it makes sense to stay in a gaggle with them.</a:t>
            </a:r>
            <a:endParaRPr lang="en-US" dirty="0"/>
          </a:p>
        </p:txBody>
      </p:sp>
    </p:spTree>
    <p:extLst>
      <p:ext uri="{BB962C8B-B14F-4D97-AF65-F5344CB8AC3E}">
        <p14:creationId xmlns:p14="http://schemas.microsoft.com/office/powerpoint/2010/main" val="21204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History and Status</a:t>
            </a:r>
            <a:endParaRPr lang="en-US" dirty="0"/>
          </a:p>
        </p:txBody>
      </p:sp>
      <p:sp>
        <p:nvSpPr>
          <p:cNvPr id="3" name="Content Placeholder 2"/>
          <p:cNvSpPr>
            <a:spLocks noGrp="1"/>
          </p:cNvSpPr>
          <p:nvPr>
            <p:ph idx="1"/>
          </p:nvPr>
        </p:nvSpPr>
        <p:spPr>
          <a:xfrm>
            <a:off x="838200" y="1444121"/>
            <a:ext cx="10515600" cy="4732842"/>
          </a:xfrm>
        </p:spPr>
        <p:txBody>
          <a:bodyPr/>
          <a:lstStyle/>
          <a:p>
            <a:r>
              <a:rPr lang="en-GB" dirty="0" smtClean="0"/>
              <a:t>Initially trialled at the Masters Soaring events in St </a:t>
            </a:r>
            <a:r>
              <a:rPr lang="en-GB" dirty="0" err="1" smtClean="0"/>
              <a:t>Auban</a:t>
            </a:r>
            <a:r>
              <a:rPr lang="en-GB" dirty="0" smtClean="0"/>
              <a:t> and Germany in 1990s</a:t>
            </a:r>
          </a:p>
          <a:p>
            <a:r>
              <a:rPr lang="en-GB" dirty="0" smtClean="0"/>
              <a:t>Well received at the time, but no push to implement at IGC level then</a:t>
            </a:r>
          </a:p>
          <a:p>
            <a:r>
              <a:rPr lang="en-GB" dirty="0" smtClean="0"/>
              <a:t>IGC have voted to include as a start procedure</a:t>
            </a:r>
          </a:p>
          <a:p>
            <a:r>
              <a:rPr lang="en-GB" dirty="0" smtClean="0"/>
              <a:t>Is now an IGC approved start procedure and in latest Sporting Code Annex A </a:t>
            </a:r>
            <a:r>
              <a:rPr lang="mr-IN" dirty="0" smtClean="0"/>
              <a:t>–</a:t>
            </a:r>
            <a:r>
              <a:rPr lang="en-GB" dirty="0" smtClean="0"/>
              <a:t> October 2016 (paragraph 7.4.1)</a:t>
            </a:r>
          </a:p>
          <a:p>
            <a:r>
              <a:rPr lang="en-GB" dirty="0" smtClean="0"/>
              <a:t>Will be used at the European Gliding Championships in 2017 at </a:t>
            </a:r>
            <a:r>
              <a:rPr lang="en-GB" dirty="0" err="1" smtClean="0"/>
              <a:t>Lasham</a:t>
            </a:r>
            <a:r>
              <a:rPr lang="en-GB" dirty="0" smtClean="0"/>
              <a:t> and in Czech Republic</a:t>
            </a:r>
          </a:p>
          <a:p>
            <a:r>
              <a:rPr lang="en-GB" dirty="0"/>
              <a:t>P</a:t>
            </a:r>
            <a:r>
              <a:rPr lang="en-GB" dirty="0" smtClean="0"/>
              <a:t>lanned to implement at WGC from 2018</a:t>
            </a:r>
          </a:p>
          <a:p>
            <a:r>
              <a:rPr lang="en-GB" dirty="0" err="1" smtClean="0"/>
              <a:t>SeeYou</a:t>
            </a:r>
            <a:r>
              <a:rPr lang="en-GB" dirty="0" smtClean="0"/>
              <a:t> scoring script to support this will be available April 2017</a:t>
            </a:r>
          </a:p>
          <a:p>
            <a:endParaRPr lang="en-US" dirty="0"/>
          </a:p>
        </p:txBody>
      </p:sp>
    </p:spTree>
    <p:extLst>
      <p:ext uri="{BB962C8B-B14F-4D97-AF65-F5344CB8AC3E}">
        <p14:creationId xmlns:p14="http://schemas.microsoft.com/office/powerpoint/2010/main" val="123370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How does it work?</a:t>
            </a:r>
            <a:endParaRPr lang="en-US" dirty="0"/>
          </a:p>
        </p:txBody>
      </p:sp>
      <p:sp>
        <p:nvSpPr>
          <p:cNvPr id="3" name="Content Placeholder 2"/>
          <p:cNvSpPr>
            <a:spLocks noGrp="1"/>
          </p:cNvSpPr>
          <p:nvPr>
            <p:ph idx="1"/>
          </p:nvPr>
        </p:nvSpPr>
        <p:spPr>
          <a:xfrm>
            <a:off x="838200" y="1444121"/>
            <a:ext cx="10515600" cy="4732842"/>
          </a:xfrm>
        </p:spPr>
        <p:txBody>
          <a:bodyPr>
            <a:normAutofit fontScale="92500"/>
          </a:bodyPr>
          <a:lstStyle/>
          <a:p>
            <a:r>
              <a:rPr lang="en-US" dirty="0" smtClean="0"/>
              <a:t>Once the start-line is open there are time-blocks in which to start in</a:t>
            </a:r>
          </a:p>
          <a:p>
            <a:r>
              <a:rPr lang="en-US" dirty="0" smtClean="0"/>
              <a:t>The length of these blocks are set prior to the competition and is fixed</a:t>
            </a:r>
          </a:p>
          <a:p>
            <a:r>
              <a:rPr lang="en-US" dirty="0" smtClean="0"/>
              <a:t>The optimal time interval has been found to be 10 minutes </a:t>
            </a:r>
          </a:p>
          <a:p>
            <a:r>
              <a:rPr lang="en-US" dirty="0" smtClean="0"/>
              <a:t>If you start within a time block, your start time is the time at which that time block began</a:t>
            </a:r>
          </a:p>
          <a:p>
            <a:r>
              <a:rPr lang="en-US" dirty="0" smtClean="0"/>
              <a:t>For example:</a:t>
            </a:r>
          </a:p>
          <a:p>
            <a:r>
              <a:rPr lang="en-US" i="1" dirty="0" smtClean="0"/>
              <a:t>Start line opens at 13:10</a:t>
            </a:r>
          </a:p>
          <a:p>
            <a:r>
              <a:rPr lang="en-US" i="1" dirty="0" smtClean="0"/>
              <a:t>Designated start times are: 13:10, 13:20, 13:30</a:t>
            </a:r>
            <a:r>
              <a:rPr lang="mr-IN" i="1" dirty="0" smtClean="0"/>
              <a:t>…</a:t>
            </a:r>
            <a:r>
              <a:rPr lang="en-GB" i="1" dirty="0" smtClean="0"/>
              <a:t>.</a:t>
            </a:r>
            <a:r>
              <a:rPr lang="en-GB" i="1" dirty="0" err="1" smtClean="0"/>
              <a:t>etc</a:t>
            </a:r>
            <a:endParaRPr lang="en-GB" i="1" dirty="0" smtClean="0"/>
          </a:p>
          <a:p>
            <a:r>
              <a:rPr lang="en-GB" i="1" dirty="0" smtClean="0"/>
              <a:t>If you cross the line at 13:19, your scoring start time is 13:10</a:t>
            </a:r>
          </a:p>
          <a:p>
            <a:r>
              <a:rPr lang="en-GB" i="1" dirty="0" smtClean="0"/>
              <a:t>If you cross at 13:21 your scoring start time is 13:20</a:t>
            </a:r>
            <a:endParaRPr lang="en-US" i="1" dirty="0"/>
          </a:p>
        </p:txBody>
      </p:sp>
    </p:spTree>
    <p:extLst>
      <p:ext uri="{BB962C8B-B14F-4D97-AF65-F5344CB8AC3E}">
        <p14:creationId xmlns:p14="http://schemas.microsoft.com/office/powerpoint/2010/main" val="14444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How does it work?</a:t>
            </a:r>
            <a:endParaRPr lang="en-US" dirty="0"/>
          </a:p>
        </p:txBody>
      </p:sp>
      <p:cxnSp>
        <p:nvCxnSpPr>
          <p:cNvPr id="8" name="Straight Connector 7"/>
          <p:cNvCxnSpPr/>
          <p:nvPr/>
        </p:nvCxnSpPr>
        <p:spPr>
          <a:xfrm>
            <a:off x="974321" y="1610948"/>
            <a:ext cx="0" cy="326218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8356" y="1610948"/>
            <a:ext cx="0" cy="326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11665" y="1610948"/>
            <a:ext cx="0" cy="326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42553" y="1610948"/>
            <a:ext cx="0" cy="326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60915" y="1610948"/>
            <a:ext cx="0" cy="3262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029173" y="1610948"/>
            <a:ext cx="0" cy="3262184"/>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307" y="4985359"/>
            <a:ext cx="1615857" cy="646331"/>
          </a:xfrm>
          <a:prstGeom prst="rect">
            <a:avLst/>
          </a:prstGeom>
          <a:noFill/>
        </p:spPr>
        <p:txBody>
          <a:bodyPr wrap="square" rtlCol="0">
            <a:spAutoFit/>
          </a:bodyPr>
          <a:lstStyle/>
          <a:p>
            <a:r>
              <a:rPr lang="en-US" smtClean="0"/>
              <a:t>Start Line Open</a:t>
            </a:r>
            <a:endParaRPr lang="en-US"/>
          </a:p>
        </p:txBody>
      </p:sp>
      <p:sp>
        <p:nvSpPr>
          <p:cNvPr id="17" name="TextBox 16"/>
          <p:cNvSpPr txBox="1"/>
          <p:nvPr/>
        </p:nvSpPr>
        <p:spPr>
          <a:xfrm>
            <a:off x="617329" y="1129389"/>
            <a:ext cx="713983" cy="369332"/>
          </a:xfrm>
          <a:prstGeom prst="rect">
            <a:avLst/>
          </a:prstGeom>
          <a:noFill/>
        </p:spPr>
        <p:txBody>
          <a:bodyPr wrap="square" rtlCol="0">
            <a:spAutoFit/>
          </a:bodyPr>
          <a:lstStyle/>
          <a:p>
            <a:r>
              <a:rPr lang="en-US" smtClean="0"/>
              <a:t>13:10</a:t>
            </a:r>
            <a:endParaRPr lang="en-US"/>
          </a:p>
        </p:txBody>
      </p:sp>
      <p:sp>
        <p:nvSpPr>
          <p:cNvPr id="18" name="TextBox 17"/>
          <p:cNvSpPr txBox="1"/>
          <p:nvPr/>
        </p:nvSpPr>
        <p:spPr>
          <a:xfrm>
            <a:off x="2461364" y="1132887"/>
            <a:ext cx="713983" cy="369332"/>
          </a:xfrm>
          <a:prstGeom prst="rect">
            <a:avLst/>
          </a:prstGeom>
          <a:noFill/>
        </p:spPr>
        <p:txBody>
          <a:bodyPr wrap="square" rtlCol="0">
            <a:spAutoFit/>
          </a:bodyPr>
          <a:lstStyle/>
          <a:p>
            <a:r>
              <a:rPr lang="en-US" dirty="0" smtClean="0"/>
              <a:t>13:20</a:t>
            </a:r>
            <a:endParaRPr lang="en-US" dirty="0"/>
          </a:p>
        </p:txBody>
      </p:sp>
      <p:sp>
        <p:nvSpPr>
          <p:cNvPr id="19" name="TextBox 18"/>
          <p:cNvSpPr txBox="1"/>
          <p:nvPr/>
        </p:nvSpPr>
        <p:spPr>
          <a:xfrm>
            <a:off x="4254673" y="1129389"/>
            <a:ext cx="713983" cy="369332"/>
          </a:xfrm>
          <a:prstGeom prst="rect">
            <a:avLst/>
          </a:prstGeom>
          <a:noFill/>
        </p:spPr>
        <p:txBody>
          <a:bodyPr wrap="square" rtlCol="0">
            <a:spAutoFit/>
          </a:bodyPr>
          <a:lstStyle/>
          <a:p>
            <a:r>
              <a:rPr lang="en-US" dirty="0" smtClean="0"/>
              <a:t>13:30</a:t>
            </a:r>
            <a:endParaRPr lang="en-US" dirty="0"/>
          </a:p>
        </p:txBody>
      </p:sp>
      <p:sp>
        <p:nvSpPr>
          <p:cNvPr id="20" name="TextBox 19"/>
          <p:cNvSpPr txBox="1"/>
          <p:nvPr/>
        </p:nvSpPr>
        <p:spPr>
          <a:xfrm>
            <a:off x="6085561" y="1129389"/>
            <a:ext cx="713983" cy="369332"/>
          </a:xfrm>
          <a:prstGeom prst="rect">
            <a:avLst/>
          </a:prstGeom>
          <a:noFill/>
        </p:spPr>
        <p:txBody>
          <a:bodyPr wrap="square" rtlCol="0">
            <a:spAutoFit/>
          </a:bodyPr>
          <a:lstStyle/>
          <a:p>
            <a:r>
              <a:rPr lang="en-US" dirty="0" smtClean="0"/>
              <a:t>13:40</a:t>
            </a:r>
            <a:endParaRPr lang="en-US" dirty="0"/>
          </a:p>
        </p:txBody>
      </p:sp>
      <p:sp>
        <p:nvSpPr>
          <p:cNvPr id="21" name="TextBox 20"/>
          <p:cNvSpPr txBox="1"/>
          <p:nvPr/>
        </p:nvSpPr>
        <p:spPr>
          <a:xfrm>
            <a:off x="7903923" y="1129389"/>
            <a:ext cx="713983" cy="369332"/>
          </a:xfrm>
          <a:prstGeom prst="rect">
            <a:avLst/>
          </a:prstGeom>
          <a:noFill/>
        </p:spPr>
        <p:txBody>
          <a:bodyPr wrap="square" rtlCol="0">
            <a:spAutoFit/>
          </a:bodyPr>
          <a:lstStyle/>
          <a:p>
            <a:r>
              <a:rPr lang="en-US" dirty="0" smtClean="0"/>
              <a:t>13:50</a:t>
            </a:r>
            <a:endParaRPr lang="en-US" dirty="0"/>
          </a:p>
        </p:txBody>
      </p:sp>
      <p:sp>
        <p:nvSpPr>
          <p:cNvPr id="22" name="TextBox 21"/>
          <p:cNvSpPr txBox="1"/>
          <p:nvPr/>
        </p:nvSpPr>
        <p:spPr>
          <a:xfrm>
            <a:off x="9672181" y="1129389"/>
            <a:ext cx="713983" cy="369332"/>
          </a:xfrm>
          <a:prstGeom prst="rect">
            <a:avLst/>
          </a:prstGeom>
          <a:noFill/>
        </p:spPr>
        <p:txBody>
          <a:bodyPr wrap="square" rtlCol="0">
            <a:spAutoFit/>
          </a:bodyPr>
          <a:lstStyle/>
          <a:p>
            <a:r>
              <a:rPr lang="en-US" dirty="0" smtClean="0"/>
              <a:t>14:00</a:t>
            </a:r>
            <a:endParaRPr lang="en-US" dirty="0"/>
          </a:p>
        </p:txBody>
      </p:sp>
      <p:pic>
        <p:nvPicPr>
          <p:cNvPr id="24" name="Content Placeholder 3"/>
          <p:cNvPicPr>
            <a:picLocks noChangeAspect="1"/>
          </p:cNvPicPr>
          <p:nvPr/>
        </p:nvPicPr>
        <p:blipFill>
          <a:blip r:embed="rId3"/>
          <a:stretch>
            <a:fillRect/>
          </a:stretch>
        </p:blipFill>
        <p:spPr>
          <a:xfrm>
            <a:off x="1633045" y="1864431"/>
            <a:ext cx="680995" cy="680995"/>
          </a:xfrm>
          <a:prstGeom prst="rect">
            <a:avLst/>
          </a:prstGeom>
        </p:spPr>
      </p:pic>
      <p:pic>
        <p:nvPicPr>
          <p:cNvPr id="25" name="Content Placeholder 3"/>
          <p:cNvPicPr>
            <a:picLocks noChangeAspect="1"/>
          </p:cNvPicPr>
          <p:nvPr/>
        </p:nvPicPr>
        <p:blipFill>
          <a:blip r:embed="rId3"/>
          <a:stretch>
            <a:fillRect/>
          </a:stretch>
        </p:blipFill>
        <p:spPr>
          <a:xfrm>
            <a:off x="3144431" y="2507012"/>
            <a:ext cx="680995" cy="688962"/>
          </a:xfrm>
          <a:prstGeom prst="rect">
            <a:avLst/>
          </a:prstGeom>
        </p:spPr>
      </p:pic>
      <p:pic>
        <p:nvPicPr>
          <p:cNvPr id="28" name="Content Placeholder 3"/>
          <p:cNvPicPr>
            <a:picLocks noChangeAspect="1"/>
          </p:cNvPicPr>
          <p:nvPr/>
        </p:nvPicPr>
        <p:blipFill>
          <a:blip r:embed="rId3"/>
          <a:stretch>
            <a:fillRect/>
          </a:stretch>
        </p:blipFill>
        <p:spPr>
          <a:xfrm>
            <a:off x="2803934" y="1864431"/>
            <a:ext cx="680995" cy="680995"/>
          </a:xfrm>
          <a:prstGeom prst="rect">
            <a:avLst/>
          </a:prstGeom>
        </p:spPr>
      </p:pic>
      <p:pic>
        <p:nvPicPr>
          <p:cNvPr id="30" name="Content Placeholder 3"/>
          <p:cNvPicPr>
            <a:picLocks noChangeAspect="1"/>
          </p:cNvPicPr>
          <p:nvPr/>
        </p:nvPicPr>
        <p:blipFill>
          <a:blip r:embed="rId3"/>
          <a:stretch>
            <a:fillRect/>
          </a:stretch>
        </p:blipFill>
        <p:spPr>
          <a:xfrm>
            <a:off x="4681892" y="1803421"/>
            <a:ext cx="680995" cy="680995"/>
          </a:xfrm>
          <a:prstGeom prst="rect">
            <a:avLst/>
          </a:prstGeom>
        </p:spPr>
      </p:pic>
      <p:pic>
        <p:nvPicPr>
          <p:cNvPr id="32" name="Content Placeholder 3"/>
          <p:cNvPicPr>
            <a:picLocks noChangeAspect="1"/>
          </p:cNvPicPr>
          <p:nvPr/>
        </p:nvPicPr>
        <p:blipFill>
          <a:blip r:embed="rId3"/>
          <a:stretch>
            <a:fillRect/>
          </a:stretch>
        </p:blipFill>
        <p:spPr>
          <a:xfrm>
            <a:off x="6286537" y="2627917"/>
            <a:ext cx="680995" cy="680995"/>
          </a:xfrm>
          <a:prstGeom prst="rect">
            <a:avLst/>
          </a:prstGeom>
        </p:spPr>
      </p:pic>
      <p:pic>
        <p:nvPicPr>
          <p:cNvPr id="35" name="Content Placeholder 3"/>
          <p:cNvPicPr>
            <a:picLocks noChangeAspect="1"/>
          </p:cNvPicPr>
          <p:nvPr/>
        </p:nvPicPr>
        <p:blipFill>
          <a:blip r:embed="rId3"/>
          <a:stretch>
            <a:fillRect/>
          </a:stretch>
        </p:blipFill>
        <p:spPr>
          <a:xfrm>
            <a:off x="8118082" y="1771003"/>
            <a:ext cx="680995" cy="680995"/>
          </a:xfrm>
          <a:prstGeom prst="rect">
            <a:avLst/>
          </a:prstGeom>
        </p:spPr>
      </p:pic>
      <p:pic>
        <p:nvPicPr>
          <p:cNvPr id="36" name="Content Placeholder 3"/>
          <p:cNvPicPr>
            <a:picLocks noChangeAspect="1"/>
          </p:cNvPicPr>
          <p:nvPr/>
        </p:nvPicPr>
        <p:blipFill>
          <a:blip r:embed="rId3"/>
          <a:stretch>
            <a:fillRect/>
          </a:stretch>
        </p:blipFill>
        <p:spPr>
          <a:xfrm>
            <a:off x="8347239" y="2612053"/>
            <a:ext cx="680995" cy="680995"/>
          </a:xfrm>
          <a:prstGeom prst="rect">
            <a:avLst/>
          </a:prstGeom>
        </p:spPr>
      </p:pic>
      <p:cxnSp>
        <p:nvCxnSpPr>
          <p:cNvPr id="39" name="Straight Arrow Connector 38"/>
          <p:cNvCxnSpPr/>
          <p:nvPr/>
        </p:nvCxnSpPr>
        <p:spPr>
          <a:xfrm flipH="1">
            <a:off x="1031173" y="1944291"/>
            <a:ext cx="942370"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2813946" y="1992761"/>
            <a:ext cx="361401"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813946" y="2653693"/>
            <a:ext cx="670983"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608584" y="1944291"/>
            <a:ext cx="423769"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6442554" y="2762119"/>
            <a:ext cx="193686" cy="303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8260914" y="1864431"/>
            <a:ext cx="197665"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8273441" y="2762119"/>
            <a:ext cx="414295"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500877" y="2484416"/>
            <a:ext cx="996535" cy="769441"/>
          </a:xfrm>
          <a:prstGeom prst="rect">
            <a:avLst/>
          </a:prstGeom>
          <a:noFill/>
        </p:spPr>
        <p:txBody>
          <a:bodyPr wrap="square" rtlCol="0">
            <a:spAutoFit/>
          </a:bodyPr>
          <a:lstStyle/>
          <a:p>
            <a:r>
              <a:rPr lang="en-US" sz="1100" dirty="0" smtClean="0"/>
              <a:t>Crosses </a:t>
            </a:r>
            <a:r>
              <a:rPr lang="en-US" sz="1100" smtClean="0"/>
              <a:t>line - 13:16</a:t>
            </a:r>
            <a:endParaRPr lang="en-US" sz="1100" dirty="0" smtClean="0"/>
          </a:p>
          <a:p>
            <a:r>
              <a:rPr lang="en-US" sz="1100" dirty="0" smtClean="0"/>
              <a:t>Start Time </a:t>
            </a:r>
            <a:r>
              <a:rPr lang="mr-IN" sz="1100" dirty="0" smtClean="0"/>
              <a:t>–</a:t>
            </a:r>
            <a:r>
              <a:rPr lang="en-US" sz="1100" dirty="0" smtClean="0"/>
              <a:t> 13:10</a:t>
            </a:r>
            <a:endParaRPr lang="en-US" sz="1100" dirty="0"/>
          </a:p>
        </p:txBody>
      </p:sp>
      <p:sp>
        <p:nvSpPr>
          <p:cNvPr id="85" name="TextBox 84"/>
          <p:cNvSpPr txBox="1"/>
          <p:nvPr/>
        </p:nvSpPr>
        <p:spPr>
          <a:xfrm>
            <a:off x="3496961" y="1775985"/>
            <a:ext cx="996535" cy="769441"/>
          </a:xfrm>
          <a:prstGeom prst="rect">
            <a:avLst/>
          </a:prstGeom>
          <a:noFill/>
        </p:spPr>
        <p:txBody>
          <a:bodyPr wrap="square" rtlCol="0">
            <a:spAutoFit/>
          </a:bodyPr>
          <a:lstStyle>
            <a:defPPr>
              <a:defRPr lang="en-US"/>
            </a:defPPr>
            <a:lvl1pPr>
              <a:defRPr sz="1100"/>
            </a:lvl1pPr>
          </a:lstStyle>
          <a:p>
            <a:r>
              <a:rPr lang="en-US" dirty="0"/>
              <a:t>Crosses line - 13:22</a:t>
            </a:r>
          </a:p>
          <a:p>
            <a:r>
              <a:rPr lang="en-US" dirty="0"/>
              <a:t>Start Time </a:t>
            </a:r>
            <a:r>
              <a:rPr lang="mr-IN" dirty="0"/>
              <a:t>–</a:t>
            </a:r>
            <a:r>
              <a:rPr lang="en-US" dirty="0"/>
              <a:t> 13:20</a:t>
            </a:r>
          </a:p>
        </p:txBody>
      </p:sp>
      <p:sp>
        <p:nvSpPr>
          <p:cNvPr id="86" name="TextBox 85"/>
          <p:cNvSpPr txBox="1"/>
          <p:nvPr/>
        </p:nvSpPr>
        <p:spPr>
          <a:xfrm>
            <a:off x="3114660" y="3018114"/>
            <a:ext cx="996535" cy="769441"/>
          </a:xfrm>
          <a:prstGeom prst="rect">
            <a:avLst/>
          </a:prstGeom>
          <a:noFill/>
        </p:spPr>
        <p:txBody>
          <a:bodyPr wrap="square" rtlCol="0">
            <a:spAutoFit/>
          </a:bodyPr>
          <a:lstStyle>
            <a:defPPr>
              <a:defRPr lang="en-US"/>
            </a:defPPr>
            <a:lvl1pPr>
              <a:defRPr sz="1100"/>
            </a:lvl1pPr>
          </a:lstStyle>
          <a:p>
            <a:r>
              <a:rPr lang="en-US" dirty="0"/>
              <a:t>Crosses line - 13:24</a:t>
            </a:r>
          </a:p>
          <a:p>
            <a:r>
              <a:rPr lang="en-US" dirty="0"/>
              <a:t>Start Time </a:t>
            </a:r>
            <a:r>
              <a:rPr lang="mr-IN" dirty="0"/>
              <a:t>–</a:t>
            </a:r>
            <a:r>
              <a:rPr lang="en-US" dirty="0"/>
              <a:t> 13:20</a:t>
            </a:r>
          </a:p>
        </p:txBody>
      </p:sp>
      <p:sp>
        <p:nvSpPr>
          <p:cNvPr id="87" name="TextBox 86"/>
          <p:cNvSpPr txBox="1"/>
          <p:nvPr/>
        </p:nvSpPr>
        <p:spPr>
          <a:xfrm>
            <a:off x="4727712" y="2288439"/>
            <a:ext cx="996535" cy="769441"/>
          </a:xfrm>
          <a:prstGeom prst="rect">
            <a:avLst/>
          </a:prstGeom>
          <a:noFill/>
        </p:spPr>
        <p:txBody>
          <a:bodyPr wrap="square" rtlCol="0">
            <a:spAutoFit/>
          </a:bodyPr>
          <a:lstStyle>
            <a:defPPr>
              <a:defRPr lang="en-US"/>
            </a:defPPr>
            <a:lvl1pPr>
              <a:defRPr sz="1100"/>
            </a:lvl1pPr>
          </a:lstStyle>
          <a:p>
            <a:r>
              <a:rPr lang="en-US" dirty="0"/>
              <a:t>Crosses line - 13:33</a:t>
            </a:r>
          </a:p>
          <a:p>
            <a:r>
              <a:rPr lang="en-US" dirty="0"/>
              <a:t>Start Time </a:t>
            </a:r>
            <a:r>
              <a:rPr lang="mr-IN" dirty="0"/>
              <a:t>–</a:t>
            </a:r>
            <a:r>
              <a:rPr lang="en-US" dirty="0"/>
              <a:t> 13:30</a:t>
            </a:r>
          </a:p>
        </p:txBody>
      </p:sp>
      <p:sp>
        <p:nvSpPr>
          <p:cNvPr id="89" name="TextBox 88"/>
          <p:cNvSpPr txBox="1"/>
          <p:nvPr/>
        </p:nvSpPr>
        <p:spPr>
          <a:xfrm>
            <a:off x="6774818" y="2936860"/>
            <a:ext cx="996535" cy="769441"/>
          </a:xfrm>
          <a:prstGeom prst="rect">
            <a:avLst/>
          </a:prstGeom>
          <a:noFill/>
        </p:spPr>
        <p:txBody>
          <a:bodyPr wrap="square" rtlCol="0">
            <a:spAutoFit/>
          </a:bodyPr>
          <a:lstStyle>
            <a:defPPr>
              <a:defRPr lang="en-US"/>
            </a:defPPr>
            <a:lvl1pPr>
              <a:defRPr sz="1100"/>
            </a:lvl1pPr>
          </a:lstStyle>
          <a:p>
            <a:r>
              <a:rPr lang="en-US" dirty="0"/>
              <a:t>Crosses line - 13:41</a:t>
            </a:r>
          </a:p>
          <a:p>
            <a:r>
              <a:rPr lang="en-US" dirty="0"/>
              <a:t>Start Time </a:t>
            </a:r>
            <a:r>
              <a:rPr lang="mr-IN" dirty="0"/>
              <a:t>–</a:t>
            </a:r>
            <a:r>
              <a:rPr lang="en-US" dirty="0"/>
              <a:t> 13:40</a:t>
            </a:r>
          </a:p>
        </p:txBody>
      </p:sp>
      <p:pic>
        <p:nvPicPr>
          <p:cNvPr id="93" name="Content Placeholder 3"/>
          <p:cNvPicPr>
            <a:picLocks noChangeAspect="1"/>
          </p:cNvPicPr>
          <p:nvPr/>
        </p:nvPicPr>
        <p:blipFill>
          <a:blip r:embed="rId3"/>
          <a:stretch>
            <a:fillRect/>
          </a:stretch>
        </p:blipFill>
        <p:spPr>
          <a:xfrm>
            <a:off x="8495003" y="3112605"/>
            <a:ext cx="680995" cy="680995"/>
          </a:xfrm>
          <a:prstGeom prst="rect">
            <a:avLst/>
          </a:prstGeom>
        </p:spPr>
      </p:pic>
      <p:cxnSp>
        <p:nvCxnSpPr>
          <p:cNvPr id="94" name="Straight Arrow Connector 93"/>
          <p:cNvCxnSpPr/>
          <p:nvPr/>
        </p:nvCxnSpPr>
        <p:spPr>
          <a:xfrm flipH="1">
            <a:off x="8260914" y="3242040"/>
            <a:ext cx="574587" cy="0"/>
          </a:xfrm>
          <a:prstGeom prst="straightConnector1">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8835500" y="1708168"/>
            <a:ext cx="996535" cy="769441"/>
          </a:xfrm>
          <a:prstGeom prst="rect">
            <a:avLst/>
          </a:prstGeom>
          <a:noFill/>
        </p:spPr>
        <p:txBody>
          <a:bodyPr wrap="square" rtlCol="0">
            <a:spAutoFit/>
          </a:bodyPr>
          <a:lstStyle>
            <a:defPPr>
              <a:defRPr lang="en-US"/>
            </a:defPPr>
            <a:lvl1pPr>
              <a:defRPr sz="1100"/>
            </a:lvl1pPr>
          </a:lstStyle>
          <a:p>
            <a:r>
              <a:rPr lang="en-US" dirty="0"/>
              <a:t>Crosses line - 13:51</a:t>
            </a:r>
          </a:p>
          <a:p>
            <a:r>
              <a:rPr lang="en-US" dirty="0"/>
              <a:t>Start Time </a:t>
            </a:r>
            <a:r>
              <a:rPr lang="mr-IN" dirty="0"/>
              <a:t>–</a:t>
            </a:r>
            <a:r>
              <a:rPr lang="en-US" dirty="0"/>
              <a:t> 13:50</a:t>
            </a:r>
          </a:p>
        </p:txBody>
      </p:sp>
      <p:sp>
        <p:nvSpPr>
          <p:cNvPr id="98" name="TextBox 97"/>
          <p:cNvSpPr txBox="1"/>
          <p:nvPr/>
        </p:nvSpPr>
        <p:spPr>
          <a:xfrm>
            <a:off x="9031443" y="2545426"/>
            <a:ext cx="996535" cy="769441"/>
          </a:xfrm>
          <a:prstGeom prst="rect">
            <a:avLst/>
          </a:prstGeom>
          <a:noFill/>
        </p:spPr>
        <p:txBody>
          <a:bodyPr wrap="square" rtlCol="0">
            <a:spAutoFit/>
          </a:bodyPr>
          <a:lstStyle>
            <a:defPPr>
              <a:defRPr lang="en-US"/>
            </a:defPPr>
            <a:lvl1pPr>
              <a:defRPr sz="1100"/>
            </a:lvl1pPr>
          </a:lstStyle>
          <a:p>
            <a:r>
              <a:rPr lang="en-US" dirty="0"/>
              <a:t>Crosses line - 13:52</a:t>
            </a:r>
          </a:p>
          <a:p>
            <a:r>
              <a:rPr lang="en-US" dirty="0"/>
              <a:t>Start Time </a:t>
            </a:r>
            <a:r>
              <a:rPr lang="mr-IN" dirty="0"/>
              <a:t>–</a:t>
            </a:r>
            <a:r>
              <a:rPr lang="en-US" dirty="0"/>
              <a:t> 13:50</a:t>
            </a:r>
          </a:p>
        </p:txBody>
      </p:sp>
      <p:sp>
        <p:nvSpPr>
          <p:cNvPr id="99" name="TextBox 98"/>
          <p:cNvSpPr txBox="1"/>
          <p:nvPr/>
        </p:nvSpPr>
        <p:spPr>
          <a:xfrm>
            <a:off x="8915858" y="3418620"/>
            <a:ext cx="996535" cy="769441"/>
          </a:xfrm>
          <a:prstGeom prst="rect">
            <a:avLst/>
          </a:prstGeom>
          <a:noFill/>
        </p:spPr>
        <p:txBody>
          <a:bodyPr wrap="square" rtlCol="0">
            <a:spAutoFit/>
          </a:bodyPr>
          <a:lstStyle>
            <a:defPPr>
              <a:defRPr lang="en-US"/>
            </a:defPPr>
            <a:lvl1pPr>
              <a:defRPr sz="1100"/>
            </a:lvl1pPr>
          </a:lstStyle>
          <a:p>
            <a:r>
              <a:rPr lang="en-US" dirty="0"/>
              <a:t>Crosses line - 13:53</a:t>
            </a:r>
          </a:p>
          <a:p>
            <a:r>
              <a:rPr lang="en-US" dirty="0"/>
              <a:t>Start Time </a:t>
            </a:r>
            <a:r>
              <a:rPr lang="mr-IN" dirty="0"/>
              <a:t>–</a:t>
            </a:r>
            <a:r>
              <a:rPr lang="en-US" dirty="0"/>
              <a:t> 13:50</a:t>
            </a:r>
          </a:p>
        </p:txBody>
      </p:sp>
    </p:spTree>
    <p:extLst>
      <p:ext uri="{BB962C8B-B14F-4D97-AF65-F5344CB8AC3E}">
        <p14:creationId xmlns:p14="http://schemas.microsoft.com/office/powerpoint/2010/main" val="203331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Pros and Cons</a:t>
            </a:r>
            <a:endParaRPr lang="en-US" dirty="0"/>
          </a:p>
        </p:txBody>
      </p:sp>
      <p:sp>
        <p:nvSpPr>
          <p:cNvPr id="3" name="Content Placeholder 2"/>
          <p:cNvSpPr>
            <a:spLocks noGrp="1"/>
          </p:cNvSpPr>
          <p:nvPr>
            <p:ph idx="1"/>
          </p:nvPr>
        </p:nvSpPr>
        <p:spPr>
          <a:xfrm>
            <a:off x="838200" y="1444122"/>
            <a:ext cx="10515600" cy="4732842"/>
          </a:xfrm>
        </p:spPr>
        <p:txBody>
          <a:bodyPr/>
          <a:lstStyle/>
          <a:p>
            <a:r>
              <a:rPr lang="en-GB" b="1" dirty="0" smtClean="0"/>
              <a:t>Pros:</a:t>
            </a:r>
          </a:p>
          <a:p>
            <a:r>
              <a:rPr lang="en-GB" dirty="0" smtClean="0"/>
              <a:t>Minimises leeching and delayed-following at the start</a:t>
            </a:r>
          </a:p>
          <a:p>
            <a:r>
              <a:rPr lang="en-GB" dirty="0" smtClean="0"/>
              <a:t>Prevents gaggles holding at </a:t>
            </a:r>
            <a:r>
              <a:rPr lang="en-GB" dirty="0" err="1" smtClean="0"/>
              <a:t>cloudbase</a:t>
            </a:r>
            <a:r>
              <a:rPr lang="en-GB" dirty="0" smtClean="0"/>
              <a:t> as no-one wants to start</a:t>
            </a:r>
          </a:p>
          <a:p>
            <a:r>
              <a:rPr lang="en-GB" dirty="0" smtClean="0"/>
              <a:t>Encourages pilots to start without fear of losing out to those who wait a few minutes</a:t>
            </a:r>
          </a:p>
          <a:p>
            <a:endParaRPr lang="en-GB" dirty="0"/>
          </a:p>
          <a:p>
            <a:r>
              <a:rPr lang="en-GB" b="1" dirty="0" smtClean="0"/>
              <a:t>Cons:</a:t>
            </a:r>
          </a:p>
          <a:p>
            <a:r>
              <a:rPr lang="en-GB" dirty="0" smtClean="0"/>
              <a:t>Not yet trialled in a major competition</a:t>
            </a:r>
          </a:p>
          <a:p>
            <a:r>
              <a:rPr lang="en-GB" dirty="0" smtClean="0"/>
              <a:t>May still be some waiting for the next block start time</a:t>
            </a:r>
          </a:p>
          <a:p>
            <a:endParaRPr lang="en-US" dirty="0"/>
          </a:p>
        </p:txBody>
      </p:sp>
    </p:spTree>
    <p:extLst>
      <p:ext uri="{BB962C8B-B14F-4D97-AF65-F5344CB8AC3E}">
        <p14:creationId xmlns:p14="http://schemas.microsoft.com/office/powerpoint/2010/main" val="97150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Way of using it</a:t>
            </a:r>
            <a:endParaRPr lang="en-US" dirty="0"/>
          </a:p>
        </p:txBody>
      </p:sp>
      <p:sp>
        <p:nvSpPr>
          <p:cNvPr id="3" name="Content Placeholder 2"/>
          <p:cNvSpPr>
            <a:spLocks noGrp="1"/>
          </p:cNvSpPr>
          <p:nvPr>
            <p:ph idx="1"/>
          </p:nvPr>
        </p:nvSpPr>
        <p:spPr>
          <a:xfrm>
            <a:off x="838200" y="1444122"/>
            <a:ext cx="10515600" cy="4732842"/>
          </a:xfrm>
        </p:spPr>
        <p:txBody>
          <a:bodyPr/>
          <a:lstStyle/>
          <a:p>
            <a:r>
              <a:rPr lang="en-US" dirty="0" smtClean="0"/>
              <a:t>Should be standard start procedure for whole competition</a:t>
            </a:r>
          </a:p>
          <a:p>
            <a:r>
              <a:rPr lang="en-US" dirty="0" smtClean="0"/>
              <a:t>Block time should be fixed for entire competition</a:t>
            </a:r>
          </a:p>
          <a:p>
            <a:r>
              <a:rPr lang="en-US" dirty="0" smtClean="0"/>
              <a:t>Start line open time should be to nearest 10 mins on clock to aid mental calculations when starting</a:t>
            </a:r>
            <a:endParaRPr lang="en-US" dirty="0"/>
          </a:p>
        </p:txBody>
      </p:sp>
    </p:spTree>
    <p:extLst>
      <p:ext uri="{BB962C8B-B14F-4D97-AF65-F5344CB8AC3E}">
        <p14:creationId xmlns:p14="http://schemas.microsoft.com/office/powerpoint/2010/main" val="15779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 Hood Says:-</a:t>
            </a:r>
            <a:endParaRPr lang="en-GB" dirty="0"/>
          </a:p>
        </p:txBody>
      </p:sp>
      <p:sp>
        <p:nvSpPr>
          <p:cNvPr id="3" name="Content Placeholder 2"/>
          <p:cNvSpPr>
            <a:spLocks noGrp="1"/>
          </p:cNvSpPr>
          <p:nvPr>
            <p:ph idx="1"/>
          </p:nvPr>
        </p:nvSpPr>
        <p:spPr/>
        <p:txBody>
          <a:bodyPr>
            <a:normAutofit fontScale="92500" lnSpcReduction="20000"/>
          </a:bodyPr>
          <a:lstStyle/>
          <a:p>
            <a:r>
              <a:rPr lang="en-GB" dirty="0"/>
              <a:t> </a:t>
            </a:r>
            <a:r>
              <a:rPr lang="en-GB" dirty="0" smtClean="0"/>
              <a:t>“Pilots </a:t>
            </a:r>
            <a:r>
              <a:rPr lang="en-GB" dirty="0"/>
              <a:t>waiting a few minutes then starting after you is the number one thing that annoys me about </a:t>
            </a:r>
            <a:r>
              <a:rPr lang="en-GB" dirty="0" smtClean="0"/>
              <a:t>comps” </a:t>
            </a:r>
            <a:endParaRPr lang="en-GB" dirty="0"/>
          </a:p>
          <a:p>
            <a:endParaRPr lang="en-GB" dirty="0" smtClean="0"/>
          </a:p>
          <a:p>
            <a:r>
              <a:rPr lang="en-GB" dirty="0" smtClean="0"/>
              <a:t>“I've </a:t>
            </a:r>
            <a:r>
              <a:rPr lang="en-GB" dirty="0"/>
              <a:t>sat in many pre-start gaggles with no one willing to go because of point 1. I'd guess nearly 75% of comps days at the worlds. You end up with people diving in and out of the </a:t>
            </a:r>
            <a:r>
              <a:rPr lang="en-GB" dirty="0" err="1"/>
              <a:t>wispys</a:t>
            </a:r>
            <a:r>
              <a:rPr lang="en-GB" dirty="0"/>
              <a:t> up at cloudbase and it's bloody scary and the risk of a pre-start mid-air is </a:t>
            </a:r>
            <a:r>
              <a:rPr lang="en-GB" dirty="0" smtClean="0"/>
              <a:t>significant” </a:t>
            </a:r>
            <a:endParaRPr lang="en-GB" dirty="0"/>
          </a:p>
          <a:p>
            <a:endParaRPr lang="en-GB" dirty="0" smtClean="0"/>
          </a:p>
          <a:p>
            <a:r>
              <a:rPr lang="en-GB" dirty="0" smtClean="0"/>
              <a:t>“This </a:t>
            </a:r>
            <a:r>
              <a:rPr lang="en-GB" dirty="0"/>
              <a:t>is coming - it's not a proposal, but a real </a:t>
            </a:r>
            <a:r>
              <a:rPr lang="en-GB" dirty="0" smtClean="0"/>
              <a:t>thing” </a:t>
            </a:r>
            <a:endParaRPr lang="en-GB" dirty="0"/>
          </a:p>
          <a:p>
            <a:endParaRPr lang="en-GB" dirty="0"/>
          </a:p>
          <a:p>
            <a:r>
              <a:rPr lang="en-GB" dirty="0" smtClean="0"/>
              <a:t>“This </a:t>
            </a:r>
            <a:r>
              <a:rPr lang="en-GB" dirty="0"/>
              <a:t>for me is the best improvement in comp procedures in the last 20 years</a:t>
            </a:r>
            <a:r>
              <a:rPr lang="en-GB" dirty="0" smtClean="0"/>
              <a:t>.” </a:t>
            </a:r>
            <a:endParaRPr lang="en-GB" dirty="0"/>
          </a:p>
          <a:p>
            <a:endParaRPr lang="en-GB" dirty="0"/>
          </a:p>
        </p:txBody>
      </p:sp>
    </p:spTree>
    <p:extLst>
      <p:ext uri="{BB962C8B-B14F-4D97-AF65-F5344CB8AC3E}">
        <p14:creationId xmlns:p14="http://schemas.microsoft.com/office/powerpoint/2010/main" val="19421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6344"/>
          </a:xfrm>
        </p:spPr>
        <p:txBody>
          <a:bodyPr>
            <a:normAutofit fontScale="90000"/>
          </a:bodyPr>
          <a:lstStyle/>
          <a:p>
            <a:r>
              <a:rPr lang="en-US" dirty="0" smtClean="0"/>
              <a:t>Designated Start </a:t>
            </a:r>
            <a:r>
              <a:rPr lang="mr-IN" dirty="0" smtClean="0"/>
              <a:t>–</a:t>
            </a:r>
            <a:r>
              <a:rPr lang="en-US" dirty="0" smtClean="0"/>
              <a:t> Next Steps</a:t>
            </a:r>
            <a:endParaRPr lang="en-US" dirty="0"/>
          </a:p>
        </p:txBody>
      </p:sp>
      <p:sp>
        <p:nvSpPr>
          <p:cNvPr id="3" name="Content Placeholder 2"/>
          <p:cNvSpPr>
            <a:spLocks noGrp="1"/>
          </p:cNvSpPr>
          <p:nvPr>
            <p:ph idx="1"/>
          </p:nvPr>
        </p:nvSpPr>
        <p:spPr>
          <a:xfrm>
            <a:off x="838200" y="1437815"/>
            <a:ext cx="10515600" cy="4739148"/>
          </a:xfrm>
        </p:spPr>
        <p:txBody>
          <a:bodyPr/>
          <a:lstStyle/>
          <a:p>
            <a:r>
              <a:rPr lang="en-US" dirty="0" smtClean="0"/>
              <a:t>IGC to ratify use at EGC at spring meeting</a:t>
            </a:r>
          </a:p>
          <a:p>
            <a:r>
              <a:rPr lang="en-US" dirty="0" err="1" smtClean="0"/>
              <a:t>SeeYou</a:t>
            </a:r>
            <a:r>
              <a:rPr lang="en-US" dirty="0" smtClean="0"/>
              <a:t> to produce scoring script and competition scoring software update in April</a:t>
            </a:r>
          </a:p>
          <a:p>
            <a:r>
              <a:rPr lang="en-US" dirty="0" smtClean="0"/>
              <a:t>EGC will use designated starts at </a:t>
            </a:r>
            <a:r>
              <a:rPr lang="en-US" dirty="0" err="1"/>
              <a:t>Moravska</a:t>
            </a:r>
            <a:r>
              <a:rPr lang="en-US" dirty="0"/>
              <a:t> </a:t>
            </a:r>
            <a:r>
              <a:rPr lang="en-US" dirty="0" err="1" smtClean="0"/>
              <a:t>Trebova</a:t>
            </a:r>
            <a:r>
              <a:rPr lang="en-US" dirty="0" smtClean="0"/>
              <a:t> (</a:t>
            </a:r>
            <a:r>
              <a:rPr lang="en-US" dirty="0" err="1" smtClean="0"/>
              <a:t>Cz</a:t>
            </a:r>
            <a:r>
              <a:rPr lang="en-US" dirty="0" smtClean="0"/>
              <a:t>) from 20</a:t>
            </a:r>
            <a:r>
              <a:rPr lang="en-US" baseline="30000" dirty="0" smtClean="0"/>
              <a:t>th</a:t>
            </a:r>
            <a:r>
              <a:rPr lang="en-US" dirty="0" smtClean="0"/>
              <a:t> July and at </a:t>
            </a:r>
            <a:r>
              <a:rPr lang="en-US" dirty="0" err="1" smtClean="0"/>
              <a:t>Lasham</a:t>
            </a:r>
            <a:r>
              <a:rPr lang="en-US" dirty="0" smtClean="0"/>
              <a:t> from 10</a:t>
            </a:r>
            <a:r>
              <a:rPr lang="en-US" baseline="30000" dirty="0" smtClean="0"/>
              <a:t>th</a:t>
            </a:r>
            <a:r>
              <a:rPr lang="en-US" dirty="0" smtClean="0"/>
              <a:t> August</a:t>
            </a:r>
          </a:p>
          <a:p>
            <a:r>
              <a:rPr lang="en-US" dirty="0" smtClean="0"/>
              <a:t>Use at a UK competition in 2017?</a:t>
            </a:r>
            <a:endParaRPr lang="en-US" dirty="0"/>
          </a:p>
        </p:txBody>
      </p:sp>
    </p:spTree>
    <p:extLst>
      <p:ext uri="{BB962C8B-B14F-4D97-AF65-F5344CB8AC3E}">
        <p14:creationId xmlns:p14="http://schemas.microsoft.com/office/powerpoint/2010/main" val="13200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1820</TotalTime>
  <Words>740</Words>
  <Application>Microsoft Office PowerPoint</Application>
  <PresentationFormat>Custom</PresentationFormat>
  <Paragraphs>89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Designated Start</vt:lpstr>
      <vt:lpstr>Designated Start – Why do we need this?</vt:lpstr>
      <vt:lpstr>Designated Start – History and Status</vt:lpstr>
      <vt:lpstr>Designated Start – How does it work?</vt:lpstr>
      <vt:lpstr>Designated Start – How does it work?</vt:lpstr>
      <vt:lpstr>Designated Start – Pros and Cons</vt:lpstr>
      <vt:lpstr>Designated Start – Way of using it</vt:lpstr>
      <vt:lpstr>Rich Hood Says:-</vt:lpstr>
      <vt:lpstr>Designated Start – Next Steps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starts</dc:title>
  <dc:creator>Richard Hood</dc:creator>
  <cp:lastModifiedBy>Alan Langlands</cp:lastModifiedBy>
  <cp:revision>18</cp:revision>
  <dcterms:created xsi:type="dcterms:W3CDTF">2017-01-14T12:32:24Z</dcterms:created>
  <dcterms:modified xsi:type="dcterms:W3CDTF">2017-01-20T14:56:37Z</dcterms:modified>
</cp:coreProperties>
</file>