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57" r:id="rId3"/>
    <p:sldId id="262" r:id="rId4"/>
    <p:sldId id="258" r:id="rId5"/>
    <p:sldId id="261" r:id="rId6"/>
    <p:sldId id="264" r:id="rId7"/>
    <p:sldId id="265" r:id="rId8"/>
    <p:sldId id="266" r:id="rId9"/>
    <p:sldId id="267" r:id="rId10"/>
    <p:sldId id="268" r:id="rId11"/>
    <p:sldId id="269" r:id="rId12"/>
    <p:sldId id="270" r:id="rId13"/>
    <p:sldId id="271" r:id="rId14"/>
    <p:sldId id="272"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52398" autoAdjust="0"/>
  </p:normalViewPr>
  <p:slideViewPr>
    <p:cSldViewPr>
      <p:cViewPr varScale="1">
        <p:scale>
          <a:sx n="37" d="100"/>
          <a:sy n="37" d="100"/>
        </p:scale>
        <p:origin x="-1446" y="-72"/>
      </p:cViewPr>
      <p:guideLst>
        <p:guide orient="horz" pos="2160"/>
        <p:guide pos="2880"/>
      </p:guideLst>
    </p:cSldViewPr>
  </p:slideViewPr>
  <p:notesTextViewPr>
    <p:cViewPr>
      <p:scale>
        <a:sx n="100" d="100"/>
        <a:sy n="100" d="100"/>
      </p:scale>
      <p:origin x="0" y="1446"/>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21DA048-2C18-4E43-9541-477FD33994BE}" type="datetimeFigureOut">
              <a:rPr lang="en-GB" smtClean="0"/>
              <a:t>14/01/2011</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68AC053-8BEC-494A-AF73-F3A1BE846397}" type="slidenum">
              <a:rPr lang="en-GB" smtClean="0"/>
              <a:t>‹#›</a:t>
            </a:fld>
            <a:endParaRPr lang="en-GB"/>
          </a:p>
        </p:txBody>
      </p:sp>
    </p:spTree>
    <p:extLst>
      <p:ext uri="{BB962C8B-B14F-4D97-AF65-F5344CB8AC3E}">
        <p14:creationId xmlns:p14="http://schemas.microsoft.com/office/powerpoint/2010/main" val="36263611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An introduction for you, the presenter of this session! </a:t>
            </a:r>
          </a:p>
          <a:p>
            <a:endParaRPr lang="en-GB"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There are notes under each</a:t>
            </a:r>
            <a:r>
              <a:rPr lang="en-GB" baseline="0" dirty="0" smtClean="0"/>
              <a:t> of the slides to help you prepare. You should also refer back to my presentation on the Club Management Training and the Resource Pack</a:t>
            </a:r>
            <a:endParaRPr lang="en-GB" dirty="0" smtClean="0"/>
          </a:p>
          <a:p>
            <a:endParaRPr lang="en-GB" dirty="0" smtClean="0"/>
          </a:p>
          <a:p>
            <a:r>
              <a:rPr lang="en-GB" b="1" dirty="0" smtClean="0"/>
              <a:t>The aim of</a:t>
            </a:r>
            <a:r>
              <a:rPr lang="en-GB" b="1" baseline="0" dirty="0" smtClean="0"/>
              <a:t> this session is to gain an understanding of how the club structure works. </a:t>
            </a:r>
          </a:p>
          <a:p>
            <a:endParaRPr lang="en-GB" b="1"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GB" b="1" baseline="0" dirty="0" smtClean="0"/>
              <a:t>This session is not designed to go into the legalities of running a sports club, more to understand who does what and why; and how these relate to the way that your club plans for the future </a:t>
            </a:r>
            <a:r>
              <a:rPr lang="en-GB" b="0" baseline="0" dirty="0" smtClean="0"/>
              <a:t>(this may even involve a formal document such as a strategic, business or sports development plan). </a:t>
            </a:r>
          </a:p>
          <a:p>
            <a:pPr marL="0" marR="0" indent="0" algn="l" defTabSz="914400" rtl="0" eaLnBrk="1" fontAlgn="auto" latinLnBrk="0" hangingPunct="1">
              <a:lnSpc>
                <a:spcPct val="100000"/>
              </a:lnSpc>
              <a:spcBef>
                <a:spcPts val="0"/>
              </a:spcBef>
              <a:spcAft>
                <a:spcPts val="0"/>
              </a:spcAft>
              <a:buClrTx/>
              <a:buSzTx/>
              <a:buFontTx/>
              <a:buNone/>
              <a:tabLst/>
              <a:defRPr/>
            </a:pPr>
            <a:endParaRPr lang="en-GB"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GB" baseline="0" dirty="0" smtClean="0"/>
              <a:t>This is probably all the introduction this slide needs, although you may wish to talk a bit about why you’ve called everyone together.</a:t>
            </a:r>
          </a:p>
          <a:p>
            <a:endParaRPr lang="en-GB" baseline="0" dirty="0" smtClean="0"/>
          </a:p>
          <a:p>
            <a:endParaRPr lang="en-GB" baseline="0" dirty="0" smtClean="0"/>
          </a:p>
          <a:p>
            <a:r>
              <a:rPr lang="en-GB" baseline="0" dirty="0" smtClean="0"/>
              <a:t>You may find this session leads naturally into discussions about the club, for instance </a:t>
            </a:r>
          </a:p>
          <a:p>
            <a:pPr marL="171450" indent="-171450">
              <a:buFont typeface="Arial" pitchFamily="34" charset="0"/>
              <a:buChar char="•"/>
            </a:pPr>
            <a:r>
              <a:rPr lang="en-GB" baseline="0" dirty="0" smtClean="0"/>
              <a:t>the way that roles interact (e.g. Chairman / CFI / Safety Officer)</a:t>
            </a:r>
          </a:p>
          <a:p>
            <a:pPr marL="171450" indent="-171450">
              <a:buFont typeface="Arial" pitchFamily="34" charset="0"/>
              <a:buChar char="•"/>
            </a:pPr>
            <a:r>
              <a:rPr lang="en-GB" baseline="0" dirty="0" smtClean="0"/>
              <a:t>The plans for the club</a:t>
            </a:r>
          </a:p>
          <a:p>
            <a:pPr marL="171450" indent="-171450">
              <a:buFont typeface="Arial" pitchFamily="34" charset="0"/>
              <a:buChar char="•"/>
            </a:pPr>
            <a:r>
              <a:rPr lang="en-GB" baseline="0" dirty="0" smtClean="0"/>
              <a:t>The current structure of the committee</a:t>
            </a:r>
          </a:p>
          <a:p>
            <a:pPr marL="171450" indent="-171450">
              <a:buFont typeface="Arial" pitchFamily="34" charset="0"/>
              <a:buChar char="•"/>
            </a:pPr>
            <a:endParaRPr lang="en-GB" baseline="0" dirty="0" smtClean="0"/>
          </a:p>
          <a:p>
            <a:pPr marL="0" indent="0">
              <a:buFont typeface="Arial" pitchFamily="34" charset="0"/>
              <a:buNone/>
            </a:pPr>
            <a:r>
              <a:rPr lang="en-GB" baseline="0" dirty="0" smtClean="0"/>
              <a:t>If discussions gains momentum and you want to develop your club, you may feel the need to get assistance. Please contact your Development Officer, either Roger Coote or Alison Randle. The details are in the Club Management Training Resource Pack – which is filed under ‘Documents’ in the Club Management Section of the BGA website</a:t>
            </a:r>
          </a:p>
          <a:p>
            <a:pPr marL="0" indent="0">
              <a:buFont typeface="Arial" pitchFamily="34" charset="0"/>
              <a:buNone/>
            </a:pPr>
            <a:endParaRPr lang="en-GB" baseline="0" dirty="0" smtClean="0"/>
          </a:p>
          <a:p>
            <a:pPr marL="0" indent="0">
              <a:buFont typeface="Arial" pitchFamily="34" charset="0"/>
              <a:buNone/>
            </a:pPr>
            <a:r>
              <a:rPr lang="en-GB" baseline="0" dirty="0" smtClean="0"/>
              <a:t>As you prepare for your session, you may wish to contact me alison@gliding.co.uk  I hope this presentation helps you, please amend it as you see fit.</a:t>
            </a:r>
          </a:p>
          <a:p>
            <a:pPr marL="0" indent="0">
              <a:buFont typeface="Arial" pitchFamily="34" charset="0"/>
              <a:buNone/>
            </a:pPr>
            <a:endParaRPr lang="en-GB" baseline="0" dirty="0" smtClean="0"/>
          </a:p>
          <a:p>
            <a:pPr marL="0" indent="0">
              <a:buFont typeface="Arial" pitchFamily="34" charset="0"/>
              <a:buNone/>
            </a:pPr>
            <a:r>
              <a:rPr lang="en-GB" baseline="0" dirty="0" smtClean="0"/>
              <a:t>Alison Randle </a:t>
            </a:r>
          </a:p>
          <a:p>
            <a:pPr marL="0" indent="0">
              <a:buFont typeface="Arial" pitchFamily="34" charset="0"/>
              <a:buNone/>
            </a:pPr>
            <a:r>
              <a:rPr lang="en-GB" baseline="0" dirty="0" smtClean="0"/>
              <a:t>January 2011</a:t>
            </a:r>
          </a:p>
          <a:p>
            <a:pPr marL="0" indent="0">
              <a:buFont typeface="Arial" pitchFamily="34" charset="0"/>
              <a:buNone/>
            </a:pPr>
            <a:endParaRPr lang="en-GB" baseline="0" dirty="0" smtClean="0"/>
          </a:p>
          <a:p>
            <a:pPr marL="0" indent="0">
              <a:buFont typeface="Arial" pitchFamily="34" charset="0"/>
              <a:buNone/>
            </a:pPr>
            <a:endParaRPr lang="en-GB" baseline="0" dirty="0" smtClean="0"/>
          </a:p>
          <a:p>
            <a:pPr marL="0" indent="0">
              <a:buFont typeface="Arial" pitchFamily="34" charset="0"/>
              <a:buNone/>
            </a:pPr>
            <a:endParaRPr lang="en-GB" baseline="0" dirty="0" smtClean="0"/>
          </a:p>
          <a:p>
            <a:pPr marL="0" indent="0">
              <a:buFont typeface="Arial" pitchFamily="34" charset="0"/>
              <a:buNone/>
            </a:pPr>
            <a:endParaRPr lang="en-GB" dirty="0"/>
          </a:p>
        </p:txBody>
      </p:sp>
      <p:sp>
        <p:nvSpPr>
          <p:cNvPr id="4" name="Slide Number Placeholder 3"/>
          <p:cNvSpPr>
            <a:spLocks noGrp="1"/>
          </p:cNvSpPr>
          <p:nvPr>
            <p:ph type="sldNum" sz="quarter" idx="10"/>
          </p:nvPr>
        </p:nvSpPr>
        <p:spPr/>
        <p:txBody>
          <a:bodyPr/>
          <a:lstStyle/>
          <a:p>
            <a:fld id="{868AC053-8BEC-494A-AF73-F3A1BE846397}" type="slidenum">
              <a:rPr lang="en-GB" smtClean="0"/>
              <a:t>1</a:t>
            </a:fld>
            <a:endParaRPr lang="en-GB"/>
          </a:p>
        </p:txBody>
      </p:sp>
    </p:spTree>
    <p:extLst>
      <p:ext uri="{BB962C8B-B14F-4D97-AF65-F5344CB8AC3E}">
        <p14:creationId xmlns:p14="http://schemas.microsoft.com/office/powerpoint/2010/main" val="6152550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Get people to look through the document to find the various sections. You could get them to work in groups or pairs</a:t>
            </a:r>
            <a:r>
              <a:rPr lang="en-GB" baseline="0" dirty="0" smtClean="0"/>
              <a:t> perhaps</a:t>
            </a:r>
            <a:endParaRPr lang="en-GB" dirty="0"/>
          </a:p>
        </p:txBody>
      </p:sp>
      <p:sp>
        <p:nvSpPr>
          <p:cNvPr id="4" name="Slide Number Placeholder 3"/>
          <p:cNvSpPr>
            <a:spLocks noGrp="1"/>
          </p:cNvSpPr>
          <p:nvPr>
            <p:ph type="sldNum" sz="quarter" idx="10"/>
          </p:nvPr>
        </p:nvSpPr>
        <p:spPr/>
        <p:txBody>
          <a:bodyPr/>
          <a:lstStyle/>
          <a:p>
            <a:fld id="{868AC053-8BEC-494A-AF73-F3A1BE846397}" type="slidenum">
              <a:rPr lang="en-GB" smtClean="0"/>
              <a:t>11</a:t>
            </a:fld>
            <a:endParaRPr lang="en-GB"/>
          </a:p>
        </p:txBody>
      </p:sp>
    </p:spTree>
    <p:extLst>
      <p:ext uri="{BB962C8B-B14F-4D97-AF65-F5344CB8AC3E}">
        <p14:creationId xmlns:p14="http://schemas.microsoft.com/office/powerpoint/2010/main" val="164418771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Now is the time to start translating this into the reality at your club – and I don’t know how much guidance I can give here</a:t>
            </a:r>
          </a:p>
          <a:p>
            <a:endParaRPr lang="en-GB" dirty="0" smtClean="0"/>
          </a:p>
          <a:p>
            <a:r>
              <a:rPr lang="en-GB" dirty="0" smtClean="0"/>
              <a:t>Use</a:t>
            </a:r>
            <a:r>
              <a:rPr lang="en-GB" baseline="0" dirty="0" smtClean="0"/>
              <a:t> the above headings as a start point to describe what happens in reality – and relate it back to the governing document to show the context. Perhaps also relate it to your club’s business, strategic or sports development plan. This may be formal or relatively informal – most committees do work to one, even if it isn’t in a posh folder gathering dust on a shelf (never the best place for such things!!)</a:t>
            </a:r>
          </a:p>
          <a:p>
            <a:endParaRPr lang="en-GB" baseline="0" dirty="0" smtClean="0"/>
          </a:p>
          <a:p>
            <a:r>
              <a:rPr lang="en-GB" baseline="0" dirty="0" smtClean="0"/>
              <a:t>Mitigation – will include such things as, publishing minutes, liability being limited by guarantee, insurance </a:t>
            </a:r>
            <a:r>
              <a:rPr lang="en-GB" baseline="0" dirty="0" err="1" smtClean="0"/>
              <a:t>etc</a:t>
            </a:r>
            <a:r>
              <a:rPr lang="en-GB" baseline="0" dirty="0" smtClean="0"/>
              <a:t> </a:t>
            </a:r>
            <a:r>
              <a:rPr lang="en-GB" baseline="0" dirty="0" err="1" smtClean="0"/>
              <a:t>etc</a:t>
            </a:r>
            <a:endParaRPr lang="en-GB" dirty="0" smtClean="0"/>
          </a:p>
          <a:p>
            <a:endParaRPr lang="en-GB" dirty="0" smtClean="0"/>
          </a:p>
          <a:p>
            <a:r>
              <a:rPr lang="en-GB" dirty="0" smtClean="0"/>
              <a:t>You may also want to highlight certain aspects that would make the Committee’s life easier</a:t>
            </a:r>
            <a:endParaRPr lang="en-GB" dirty="0"/>
          </a:p>
        </p:txBody>
      </p:sp>
      <p:sp>
        <p:nvSpPr>
          <p:cNvPr id="4" name="Slide Number Placeholder 3"/>
          <p:cNvSpPr>
            <a:spLocks noGrp="1"/>
          </p:cNvSpPr>
          <p:nvPr>
            <p:ph type="sldNum" sz="quarter" idx="10"/>
          </p:nvPr>
        </p:nvSpPr>
        <p:spPr/>
        <p:txBody>
          <a:bodyPr/>
          <a:lstStyle/>
          <a:p>
            <a:fld id="{868AC053-8BEC-494A-AF73-F3A1BE846397}" type="slidenum">
              <a:rPr lang="en-GB" smtClean="0"/>
              <a:t>12</a:t>
            </a:fld>
            <a:endParaRPr lang="en-GB"/>
          </a:p>
        </p:txBody>
      </p:sp>
    </p:spTree>
    <p:extLst>
      <p:ext uri="{BB962C8B-B14F-4D97-AF65-F5344CB8AC3E}">
        <p14:creationId xmlns:p14="http://schemas.microsoft.com/office/powerpoint/2010/main" val="108165291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Again</a:t>
            </a:r>
            <a:r>
              <a:rPr lang="en-GB" baseline="0" dirty="0" smtClean="0"/>
              <a:t> – use these headings to set out how things work at your club</a:t>
            </a:r>
            <a:endParaRPr lang="en-GB" dirty="0"/>
          </a:p>
        </p:txBody>
      </p:sp>
      <p:sp>
        <p:nvSpPr>
          <p:cNvPr id="4" name="Slide Number Placeholder 3"/>
          <p:cNvSpPr>
            <a:spLocks noGrp="1"/>
          </p:cNvSpPr>
          <p:nvPr>
            <p:ph type="sldNum" sz="quarter" idx="10"/>
          </p:nvPr>
        </p:nvSpPr>
        <p:spPr/>
        <p:txBody>
          <a:bodyPr/>
          <a:lstStyle/>
          <a:p>
            <a:fld id="{868AC053-8BEC-494A-AF73-F3A1BE846397}" type="slidenum">
              <a:rPr lang="en-GB" smtClean="0"/>
              <a:t>13</a:t>
            </a:fld>
            <a:endParaRPr lang="en-GB"/>
          </a:p>
        </p:txBody>
      </p:sp>
    </p:spTree>
    <p:extLst>
      <p:ext uri="{BB962C8B-B14F-4D97-AF65-F5344CB8AC3E}">
        <p14:creationId xmlns:p14="http://schemas.microsoft.com/office/powerpoint/2010/main" val="97936546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There is</a:t>
            </a:r>
            <a:r>
              <a:rPr lang="en-GB" baseline="0" dirty="0" smtClean="0"/>
              <a:t> a </a:t>
            </a:r>
            <a:r>
              <a:rPr lang="en-GB" dirty="0" smtClean="0"/>
              <a:t>specific role within the organisation</a:t>
            </a:r>
            <a:r>
              <a:rPr lang="en-GB" baseline="0" dirty="0" smtClean="0"/>
              <a:t> for each and every club member. The Committee works hard for you on your behalf, so you need to support them in their role</a:t>
            </a:r>
          </a:p>
          <a:p>
            <a:endParaRPr lang="en-GB" baseline="0" dirty="0" smtClean="0"/>
          </a:p>
          <a:p>
            <a:r>
              <a:rPr lang="en-GB" baseline="0" dirty="0" smtClean="0"/>
              <a:t>And you can quote me on this – Alison says ‘please do make sure they get to fly too’!</a:t>
            </a:r>
          </a:p>
          <a:p>
            <a:endParaRPr lang="en-GB" baseline="0" dirty="0" smtClean="0"/>
          </a:p>
          <a:p>
            <a:r>
              <a:rPr lang="en-GB" baseline="0" dirty="0" smtClean="0"/>
              <a:t>The allowable weakness thing – comes from </a:t>
            </a:r>
            <a:r>
              <a:rPr lang="en-GB" baseline="0" dirty="0" err="1" smtClean="0"/>
              <a:t>Belbin</a:t>
            </a:r>
            <a:r>
              <a:rPr lang="en-GB" baseline="0" dirty="0" smtClean="0"/>
              <a:t> – you can use the ‘Group Dynamics’ </a:t>
            </a:r>
            <a:r>
              <a:rPr lang="en-GB" baseline="0" dirty="0" err="1" smtClean="0"/>
              <a:t>handout</a:t>
            </a:r>
            <a:endParaRPr lang="en-GB" dirty="0"/>
          </a:p>
        </p:txBody>
      </p:sp>
      <p:sp>
        <p:nvSpPr>
          <p:cNvPr id="4" name="Slide Number Placeholder 3"/>
          <p:cNvSpPr>
            <a:spLocks noGrp="1"/>
          </p:cNvSpPr>
          <p:nvPr>
            <p:ph type="sldNum" sz="quarter" idx="10"/>
          </p:nvPr>
        </p:nvSpPr>
        <p:spPr/>
        <p:txBody>
          <a:bodyPr/>
          <a:lstStyle/>
          <a:p>
            <a:fld id="{868AC053-8BEC-494A-AF73-F3A1BE846397}" type="slidenum">
              <a:rPr lang="en-GB" smtClean="0"/>
              <a:t>14</a:t>
            </a:fld>
            <a:endParaRPr lang="en-GB"/>
          </a:p>
        </p:txBody>
      </p:sp>
    </p:spTree>
    <p:extLst>
      <p:ext uri="{BB962C8B-B14F-4D97-AF65-F5344CB8AC3E}">
        <p14:creationId xmlns:p14="http://schemas.microsoft.com/office/powerpoint/2010/main" val="32579073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Use this slide as you please to show what your club does as a gliding</a:t>
            </a:r>
            <a:r>
              <a:rPr lang="en-GB" baseline="0" dirty="0" smtClean="0"/>
              <a:t> club.</a:t>
            </a:r>
          </a:p>
          <a:p>
            <a:endParaRPr lang="en-GB" baseline="0" dirty="0" smtClean="0"/>
          </a:p>
        </p:txBody>
      </p:sp>
      <p:sp>
        <p:nvSpPr>
          <p:cNvPr id="4" name="Slide Number Placeholder 3"/>
          <p:cNvSpPr>
            <a:spLocks noGrp="1"/>
          </p:cNvSpPr>
          <p:nvPr>
            <p:ph type="sldNum" sz="quarter" idx="10"/>
          </p:nvPr>
        </p:nvSpPr>
        <p:spPr/>
        <p:txBody>
          <a:bodyPr/>
          <a:lstStyle/>
          <a:p>
            <a:fld id="{868AC053-8BEC-494A-AF73-F3A1BE846397}" type="slidenum">
              <a:rPr lang="en-GB" smtClean="0"/>
              <a:t>2</a:t>
            </a:fld>
            <a:endParaRPr lang="en-GB"/>
          </a:p>
        </p:txBody>
      </p:sp>
    </p:spTree>
    <p:extLst>
      <p:ext uri="{BB962C8B-B14F-4D97-AF65-F5344CB8AC3E}">
        <p14:creationId xmlns:p14="http://schemas.microsoft.com/office/powerpoint/2010/main" val="11367636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Our club is run by volunteers. </a:t>
            </a:r>
          </a:p>
          <a:p>
            <a:pPr marL="0" marR="0" indent="0" algn="l" defTabSz="914400" rtl="0" eaLnBrk="1" fontAlgn="auto" latinLnBrk="0" hangingPunct="1">
              <a:lnSpc>
                <a:spcPct val="100000"/>
              </a:lnSpc>
              <a:spcBef>
                <a:spcPts val="0"/>
              </a:spcBef>
              <a:spcAft>
                <a:spcPts val="0"/>
              </a:spcAft>
              <a:buClrTx/>
              <a:buSzTx/>
              <a:buFontTx/>
              <a:buNone/>
              <a:tabLst/>
              <a:defRPr/>
            </a:pPr>
            <a:endParaRPr lang="en-GB"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solidFill>
                  <a:srgbClr val="7030A0"/>
                </a:solidFill>
              </a:rPr>
              <a:t>&lt;Tailor the next bit to suit what happens at your club, or to highlight any other messages on</a:t>
            </a:r>
            <a:r>
              <a:rPr lang="en-GB" baseline="0" dirty="0" smtClean="0">
                <a:solidFill>
                  <a:srgbClr val="7030A0"/>
                </a:solidFill>
              </a:rPr>
              <a:t> this theme</a:t>
            </a:r>
            <a:r>
              <a:rPr lang="en-GB" dirty="0" smtClean="0">
                <a:solidFill>
                  <a:srgbClr val="7030A0"/>
                </a:solidFill>
              </a:rPr>
              <a:t>&gt;</a:t>
            </a:r>
            <a:r>
              <a:rPr lang="en-GB" baseline="0" dirty="0" smtClean="0">
                <a:solidFill>
                  <a:srgbClr val="7030A0"/>
                </a:solidFill>
              </a:rPr>
              <a:t> </a:t>
            </a:r>
          </a:p>
          <a:p>
            <a:pPr marL="0" marR="0" indent="0" algn="l" defTabSz="914400" rtl="0" eaLnBrk="1" fontAlgn="auto" latinLnBrk="0" hangingPunct="1">
              <a:lnSpc>
                <a:spcPct val="100000"/>
              </a:lnSpc>
              <a:spcBef>
                <a:spcPts val="0"/>
              </a:spcBef>
              <a:spcAft>
                <a:spcPts val="0"/>
              </a:spcAft>
              <a:buClrTx/>
              <a:buSzTx/>
              <a:buFontTx/>
              <a:buNone/>
              <a:tabLst/>
              <a:defRPr/>
            </a:pPr>
            <a:endParaRPr lang="en-GB" baseline="0" dirty="0" smtClean="0">
              <a:solidFill>
                <a:srgbClr val="7030A0"/>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We may have staff, but the Committee,</a:t>
            </a:r>
            <a:r>
              <a:rPr lang="en-GB" baseline="0" dirty="0" smtClean="0"/>
              <a:t> people who ensure our kit works when we need it, instructors and numerous other roles – all done by volunteers</a:t>
            </a:r>
            <a:endParaRPr lang="en-GB" dirty="0" smtClean="0"/>
          </a:p>
          <a:p>
            <a:endParaRPr lang="en-GB" dirty="0"/>
          </a:p>
        </p:txBody>
      </p:sp>
      <p:sp>
        <p:nvSpPr>
          <p:cNvPr id="4" name="Slide Number Placeholder 3"/>
          <p:cNvSpPr>
            <a:spLocks noGrp="1"/>
          </p:cNvSpPr>
          <p:nvPr>
            <p:ph type="sldNum" sz="quarter" idx="10"/>
          </p:nvPr>
        </p:nvSpPr>
        <p:spPr/>
        <p:txBody>
          <a:bodyPr/>
          <a:lstStyle/>
          <a:p>
            <a:fld id="{868AC053-8BEC-494A-AF73-F3A1BE846397}" type="slidenum">
              <a:rPr lang="en-GB" smtClean="0"/>
              <a:t>4</a:t>
            </a:fld>
            <a:endParaRPr lang="en-GB"/>
          </a:p>
        </p:txBody>
      </p:sp>
    </p:spTree>
    <p:extLst>
      <p:ext uri="{BB962C8B-B14F-4D97-AF65-F5344CB8AC3E}">
        <p14:creationId xmlns:p14="http://schemas.microsoft.com/office/powerpoint/2010/main" val="14712894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GB" dirty="0" smtClean="0"/>
              <a:t>This is animated, but gives</a:t>
            </a:r>
            <a:r>
              <a:rPr lang="en-GB" baseline="0" dirty="0" smtClean="0"/>
              <a:t> a simple breakdown of the various aspects of the multi-faceted organisation that is a gliding club</a:t>
            </a:r>
          </a:p>
          <a:p>
            <a:pPr eaLnBrk="1" hangingPunct="1">
              <a:spcBef>
                <a:spcPct val="0"/>
              </a:spcBef>
            </a:pPr>
            <a:endParaRPr lang="en-GB" baseline="0" dirty="0" smtClean="0"/>
          </a:p>
          <a:p>
            <a:pPr eaLnBrk="1" hangingPunct="1">
              <a:spcBef>
                <a:spcPct val="0"/>
              </a:spcBef>
            </a:pPr>
            <a:r>
              <a:rPr lang="en-GB" baseline="0" dirty="0" smtClean="0"/>
              <a:t>It starts with the gliding club. You might ask ‘what is the make-up of a gliding club?</a:t>
            </a:r>
          </a:p>
          <a:p>
            <a:pPr eaLnBrk="1" hangingPunct="1">
              <a:spcBef>
                <a:spcPct val="0"/>
              </a:spcBef>
            </a:pPr>
            <a:endParaRPr lang="en-GB" baseline="0" dirty="0" smtClean="0"/>
          </a:p>
          <a:p>
            <a:pPr eaLnBrk="1" hangingPunct="1">
              <a:spcBef>
                <a:spcPct val="0"/>
              </a:spcBef>
            </a:pPr>
            <a:r>
              <a:rPr lang="en-GB" baseline="0" dirty="0" smtClean="0"/>
              <a:t>In diamonds are the 3 facets: </a:t>
            </a:r>
          </a:p>
          <a:p>
            <a:pPr marL="171450" indent="-171450" eaLnBrk="1" hangingPunct="1">
              <a:spcBef>
                <a:spcPct val="0"/>
              </a:spcBef>
              <a:buFont typeface="Arial" pitchFamily="34" charset="0"/>
              <a:buChar char="•"/>
            </a:pPr>
            <a:r>
              <a:rPr lang="en-GB" baseline="0" dirty="0" smtClean="0"/>
              <a:t>A gliding club is a small business – how many businesses do you know have been going as long as yours (some clubs are now over 70 years old)</a:t>
            </a:r>
          </a:p>
          <a:p>
            <a:pPr marL="171450" indent="-171450" eaLnBrk="1" hangingPunct="1">
              <a:spcBef>
                <a:spcPct val="0"/>
              </a:spcBef>
              <a:buFont typeface="Arial" pitchFamily="34" charset="0"/>
              <a:buChar char="•"/>
            </a:pPr>
            <a:r>
              <a:rPr lang="en-GB" baseline="0" dirty="0" smtClean="0"/>
              <a:t>Sports club – gliding is a sport (very </a:t>
            </a:r>
            <a:r>
              <a:rPr lang="en-GB" baseline="0" dirty="0" err="1" smtClean="0"/>
              <a:t>very</a:t>
            </a:r>
            <a:r>
              <a:rPr lang="en-GB" baseline="0" dirty="0" smtClean="0"/>
              <a:t> important to bear this in mind!) and a club where people socialise with like minded people, come and relax &amp; play after a hard week working </a:t>
            </a:r>
            <a:r>
              <a:rPr lang="en-GB" baseline="0" dirty="0" err="1" smtClean="0"/>
              <a:t>etc</a:t>
            </a:r>
            <a:endParaRPr lang="en-GB" baseline="0" dirty="0" smtClean="0"/>
          </a:p>
          <a:p>
            <a:pPr marL="171450" indent="-171450" eaLnBrk="1" hangingPunct="1">
              <a:spcBef>
                <a:spcPct val="0"/>
              </a:spcBef>
              <a:buFont typeface="Arial" pitchFamily="34" charset="0"/>
              <a:buChar char="•"/>
            </a:pPr>
            <a:r>
              <a:rPr lang="en-GB" baseline="0" dirty="0" smtClean="0"/>
              <a:t>Volunteers – your club is run by </a:t>
            </a:r>
            <a:r>
              <a:rPr lang="en-GB" baseline="0" dirty="0" smtClean="0"/>
              <a:t>volunteers</a:t>
            </a:r>
          </a:p>
          <a:p>
            <a:pPr marL="0" indent="0" eaLnBrk="1" hangingPunct="1">
              <a:spcBef>
                <a:spcPct val="0"/>
              </a:spcBef>
              <a:buFont typeface="Arial" pitchFamily="34" charset="0"/>
              <a:buNone/>
            </a:pPr>
            <a:endParaRPr lang="en-GB" baseline="0" dirty="0" smtClean="0"/>
          </a:p>
          <a:p>
            <a:pPr marL="0" indent="0" eaLnBrk="1" hangingPunct="1">
              <a:spcBef>
                <a:spcPct val="0"/>
              </a:spcBef>
              <a:buFont typeface="Arial" pitchFamily="34" charset="0"/>
              <a:buNone/>
            </a:pPr>
            <a:r>
              <a:rPr lang="en-GB" baseline="0" dirty="0" smtClean="0"/>
              <a:t>If your club is a CASC now is the time to re-iterate – Community Amateur Sports Club – it really does do what it says on the </a:t>
            </a:r>
            <a:r>
              <a:rPr lang="en-GB" baseline="0" dirty="0" smtClean="0"/>
              <a:t>tin</a:t>
            </a:r>
          </a:p>
          <a:p>
            <a:pPr marL="0" indent="0" eaLnBrk="1" hangingPunct="1">
              <a:spcBef>
                <a:spcPct val="0"/>
              </a:spcBef>
              <a:buFont typeface="Arial" pitchFamily="34" charset="0"/>
              <a:buNone/>
            </a:pPr>
            <a:endParaRPr lang="en-GB" baseline="0" dirty="0" smtClean="0"/>
          </a:p>
          <a:p>
            <a:pPr marL="0" marR="0" indent="0" algn="l" defTabSz="914400" rtl="0" eaLnBrk="1" fontAlgn="auto" latinLnBrk="0" hangingPunct="1">
              <a:lnSpc>
                <a:spcPct val="100000"/>
              </a:lnSpc>
              <a:spcBef>
                <a:spcPct val="0"/>
              </a:spcBef>
              <a:spcAft>
                <a:spcPts val="0"/>
              </a:spcAft>
              <a:buClrTx/>
              <a:buSzTx/>
              <a:buFont typeface="Arial" pitchFamily="34" charset="0"/>
              <a:buNone/>
              <a:tabLst/>
              <a:defRPr/>
            </a:pPr>
            <a:r>
              <a:rPr lang="en-GB" baseline="0" dirty="0" smtClean="0"/>
              <a:t>In the ovals: the limiting </a:t>
            </a:r>
            <a:r>
              <a:rPr lang="en-GB" baseline="0" smtClean="0"/>
              <a:t>factor for each facet of the club</a:t>
            </a:r>
            <a:endParaRPr lang="en-GB" baseline="0" dirty="0" smtClean="0"/>
          </a:p>
          <a:p>
            <a:pPr marL="0" indent="0" eaLnBrk="1" hangingPunct="1">
              <a:spcBef>
                <a:spcPct val="0"/>
              </a:spcBef>
              <a:buFont typeface="Arial" pitchFamily="34" charset="0"/>
              <a:buNone/>
            </a:pPr>
            <a:endParaRPr lang="en-GB" baseline="0" dirty="0" smtClean="0"/>
          </a:p>
          <a:p>
            <a:pPr marL="0" indent="0" eaLnBrk="1" hangingPunct="1">
              <a:spcBef>
                <a:spcPct val="0"/>
              </a:spcBef>
              <a:buFont typeface="Arial" pitchFamily="34" charset="0"/>
              <a:buNone/>
            </a:pPr>
            <a:r>
              <a:rPr lang="en-GB" baseline="0" dirty="0" smtClean="0"/>
              <a:t>Finally – It is a gliding club therefore people must fly as much as possible – that is your club’s number 1 priority. Kit should be serviceable. Committee stuff should be kept off the </a:t>
            </a:r>
            <a:r>
              <a:rPr lang="en-GB" baseline="0" dirty="0" err="1" smtClean="0"/>
              <a:t>launchpoint</a:t>
            </a:r>
            <a:r>
              <a:rPr lang="en-GB" baseline="0" dirty="0" smtClean="0"/>
              <a:t> (and definitely out of the cockpit!) and the CFI &amp; his (her!) team of instructors should be supporting pilots to enjoy a variety of flying.</a:t>
            </a:r>
          </a:p>
          <a:p>
            <a:pPr marL="0" indent="0" eaLnBrk="1" hangingPunct="1">
              <a:spcBef>
                <a:spcPct val="0"/>
              </a:spcBef>
              <a:buFont typeface="Arial" pitchFamily="34" charset="0"/>
              <a:buNone/>
            </a:pPr>
            <a:endParaRPr lang="en-GB" baseline="0" dirty="0" smtClean="0"/>
          </a:p>
          <a:p>
            <a:pPr marL="0" indent="0" eaLnBrk="1" hangingPunct="1">
              <a:spcBef>
                <a:spcPct val="0"/>
              </a:spcBef>
              <a:buFont typeface="Arial" pitchFamily="34" charset="0"/>
              <a:buNone/>
            </a:pPr>
            <a:r>
              <a:rPr lang="en-GB" baseline="0" dirty="0" smtClean="0"/>
              <a:t>Ask people to consider if your club already has a culture of ensuring the cockpit remains a Committee-free environment, if not what can people do to ensure it is?</a:t>
            </a:r>
          </a:p>
          <a:p>
            <a:pPr marL="171450" indent="-171450" eaLnBrk="1" hangingPunct="1">
              <a:spcBef>
                <a:spcPct val="0"/>
              </a:spcBef>
              <a:buFont typeface="Arial" pitchFamily="34" charset="0"/>
              <a:buChar char="•"/>
            </a:pPr>
            <a:endParaRPr lang="en-GB" baseline="0" dirty="0" smtClean="0"/>
          </a:p>
          <a:p>
            <a:pPr eaLnBrk="1" hangingPunct="1">
              <a:spcBef>
                <a:spcPct val="0"/>
              </a:spcBef>
            </a:pPr>
            <a:endParaRPr lang="en-GB" baseline="0" dirty="0" smtClean="0"/>
          </a:p>
          <a:p>
            <a:pPr eaLnBrk="1" hangingPunct="1">
              <a:spcBef>
                <a:spcPct val="0"/>
              </a:spcBef>
            </a:pPr>
            <a:endParaRPr lang="en-GB" dirty="0" smtClean="0"/>
          </a:p>
        </p:txBody>
      </p:sp>
      <p:sp>
        <p:nvSpPr>
          <p:cNvPr id="1741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B39F82F-7E7E-4CBA-B93A-EB2A02226B37}" type="slidenum">
              <a:rPr lang="en-GB" smtClean="0"/>
              <a:pPr fontAlgn="base">
                <a:spcBef>
                  <a:spcPct val="0"/>
                </a:spcBef>
                <a:spcAft>
                  <a:spcPct val="0"/>
                </a:spcAft>
                <a:defRPr/>
              </a:pPr>
              <a:t>5</a:t>
            </a:fld>
            <a:endParaRPr lang="en-GB"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Governance is a horrible sounding</a:t>
            </a:r>
            <a:r>
              <a:rPr lang="en-GB" baseline="0" dirty="0" smtClean="0"/>
              <a:t> word – very un-endearing</a:t>
            </a:r>
            <a:r>
              <a:rPr lang="en-GB" dirty="0" smtClean="0"/>
              <a:t>, but this is</a:t>
            </a:r>
            <a:r>
              <a:rPr lang="en-GB" baseline="0" dirty="0" smtClean="0"/>
              <a:t> what it is</a:t>
            </a:r>
          </a:p>
          <a:p>
            <a:endParaRPr lang="en-GB" baseline="0" dirty="0" smtClean="0"/>
          </a:p>
          <a:p>
            <a:r>
              <a:rPr lang="en-GB" baseline="0" dirty="0" smtClean="0"/>
              <a:t>It is important that people understand how the committee fits within the club structure, and the roles and responsibilities that all club members have – especially if they aren’t on the committee</a:t>
            </a:r>
            <a:endParaRPr lang="en-GB" dirty="0"/>
          </a:p>
        </p:txBody>
      </p:sp>
      <p:sp>
        <p:nvSpPr>
          <p:cNvPr id="4" name="Slide Number Placeholder 3"/>
          <p:cNvSpPr>
            <a:spLocks noGrp="1"/>
          </p:cNvSpPr>
          <p:nvPr>
            <p:ph type="sldNum" sz="quarter" idx="10"/>
          </p:nvPr>
        </p:nvSpPr>
        <p:spPr/>
        <p:txBody>
          <a:bodyPr/>
          <a:lstStyle/>
          <a:p>
            <a:fld id="{5184E17A-6073-428B-87B7-820BC5C11663}" type="slidenum">
              <a:rPr lang="en-GB" smtClean="0"/>
              <a:t>6</a:t>
            </a:fld>
            <a:endParaRPr lang="en-GB"/>
          </a:p>
        </p:txBody>
      </p:sp>
    </p:spTree>
    <p:extLst>
      <p:ext uri="{BB962C8B-B14F-4D97-AF65-F5344CB8AC3E}">
        <p14:creationId xmlns:p14="http://schemas.microsoft.com/office/powerpoint/2010/main" val="21090196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GB" dirty="0" smtClean="0"/>
              <a:t>This is animated</a:t>
            </a:r>
          </a:p>
          <a:p>
            <a:pPr eaLnBrk="1" hangingPunct="1">
              <a:spcBef>
                <a:spcPct val="0"/>
              </a:spcBef>
            </a:pPr>
            <a:endParaRPr lang="en-GB" dirty="0" smtClean="0"/>
          </a:p>
          <a:p>
            <a:pPr marL="228600" indent="-228600" eaLnBrk="1" hangingPunct="1">
              <a:spcBef>
                <a:spcPct val="0"/>
              </a:spcBef>
              <a:spcAft>
                <a:spcPts val="600"/>
              </a:spcAft>
              <a:buFont typeface="+mj-lt"/>
              <a:buAutoNum type="arabicPeriod"/>
            </a:pPr>
            <a:r>
              <a:rPr lang="en-GB" dirty="0" smtClean="0"/>
              <a:t>Blue rectangle (is already there when you get to this slide) – This represents the club</a:t>
            </a:r>
          </a:p>
          <a:p>
            <a:pPr marL="228600" indent="-228600" eaLnBrk="1" hangingPunct="1">
              <a:spcBef>
                <a:spcPct val="0"/>
              </a:spcBef>
              <a:spcAft>
                <a:spcPts val="600"/>
              </a:spcAft>
              <a:buFont typeface="+mj-lt"/>
              <a:buAutoNum type="arabicPeriod"/>
            </a:pPr>
            <a:r>
              <a:rPr lang="en-GB" dirty="0" smtClean="0"/>
              <a:t>The club is made up of ‘Club members’.</a:t>
            </a:r>
            <a:r>
              <a:rPr lang="en-GB" baseline="0" dirty="0" smtClean="0"/>
              <a:t> What would happen if all x (put in the number of club members you have) were all running the club? Utter chaos, probably. So they nominate a few club members to run the club on their behalf</a:t>
            </a:r>
          </a:p>
          <a:p>
            <a:pPr marL="228600" indent="-228600" eaLnBrk="1" hangingPunct="1">
              <a:spcBef>
                <a:spcPct val="0"/>
              </a:spcBef>
              <a:spcAft>
                <a:spcPts val="600"/>
              </a:spcAft>
              <a:buFont typeface="+mj-lt"/>
              <a:buAutoNum type="arabicPeriod"/>
            </a:pPr>
            <a:r>
              <a:rPr lang="en-GB" baseline="0" dirty="0" smtClean="0"/>
              <a:t>the Committee – are doing just that, running the club on behalf of the club members. That’s one of the reasons for a General meeting, for the committee to converse with club members so that everyone understands the direction the club is going in</a:t>
            </a:r>
          </a:p>
          <a:p>
            <a:pPr marL="228600" indent="-228600" eaLnBrk="1" hangingPunct="1">
              <a:spcBef>
                <a:spcPct val="0"/>
              </a:spcBef>
              <a:spcAft>
                <a:spcPts val="600"/>
              </a:spcAft>
              <a:buFont typeface="+mj-lt"/>
              <a:buAutoNum type="arabicPeriod"/>
            </a:pPr>
            <a:r>
              <a:rPr lang="en-GB" baseline="0" dirty="0" smtClean="0"/>
              <a:t>Clearly with a group of people indulging in an adventure sport, we need to have certain standards of behaviour, and some sort of structure that defines the norms of behaviour – e.g. creating a safety culture</a:t>
            </a:r>
          </a:p>
          <a:p>
            <a:pPr marL="228600" indent="-228600" eaLnBrk="1" hangingPunct="1">
              <a:spcBef>
                <a:spcPct val="0"/>
              </a:spcBef>
              <a:spcAft>
                <a:spcPts val="600"/>
              </a:spcAft>
              <a:buFont typeface="+mj-lt"/>
              <a:buAutoNum type="arabicPeriod"/>
            </a:pPr>
            <a:r>
              <a:rPr lang="en-GB" baseline="0" dirty="0" smtClean="0"/>
              <a:t>so clubs have policies, rule, procedures and so on. Some of them aren’t written down. It is expected that people tidy up after themselves in a communal place, they do wash up their coffee cups and put all the tools in their places in the workshop and so on</a:t>
            </a:r>
          </a:p>
          <a:p>
            <a:pPr marL="228600" indent="-228600" eaLnBrk="1" hangingPunct="1">
              <a:spcBef>
                <a:spcPct val="0"/>
              </a:spcBef>
              <a:spcAft>
                <a:spcPts val="600"/>
              </a:spcAft>
              <a:buFont typeface="+mj-lt"/>
              <a:buAutoNum type="arabicPeriod"/>
            </a:pPr>
            <a:r>
              <a:rPr lang="en-GB" baseline="0" dirty="0" smtClean="0"/>
              <a:t>pulling the whole lot together and setting out the scaffolding within which your club runs is the Governing Document. </a:t>
            </a:r>
          </a:p>
          <a:p>
            <a:pPr marL="171450" indent="-171450" eaLnBrk="1" hangingPunct="1">
              <a:spcBef>
                <a:spcPct val="0"/>
              </a:spcBef>
              <a:buFont typeface="Arial" pitchFamily="34" charset="0"/>
              <a:buChar char="•"/>
            </a:pPr>
            <a:endParaRPr lang="en-GB" dirty="0" smtClean="0"/>
          </a:p>
          <a:p>
            <a:pPr marL="171450" indent="-171450" eaLnBrk="1" hangingPunct="1">
              <a:spcBef>
                <a:spcPct val="0"/>
              </a:spcBef>
              <a:buFont typeface="Arial" pitchFamily="34" charset="0"/>
              <a:buChar char="•"/>
            </a:pPr>
            <a:endParaRPr lang="en-GB" dirty="0" smtClean="0"/>
          </a:p>
          <a:p>
            <a:pPr eaLnBrk="1" hangingPunct="1">
              <a:spcBef>
                <a:spcPct val="0"/>
              </a:spcBef>
            </a:pPr>
            <a:endParaRPr lang="en-GB" dirty="0" smtClean="0"/>
          </a:p>
        </p:txBody>
      </p:sp>
      <p:sp>
        <p:nvSpPr>
          <p:cNvPr id="2355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7FA463A-560D-46A0-BE3F-5476BCB5DD02}" type="slidenum">
              <a:rPr lang="en-GB" smtClean="0"/>
              <a:pPr fontAlgn="base">
                <a:spcBef>
                  <a:spcPct val="0"/>
                </a:spcBef>
                <a:spcAft>
                  <a:spcPct val="0"/>
                </a:spcAft>
                <a:defRPr/>
              </a:pPr>
              <a:t>7</a:t>
            </a:fld>
            <a:endParaRPr lang="en-GB"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GB" dirty="0" smtClean="0"/>
              <a:t>Animated</a:t>
            </a:r>
          </a:p>
          <a:p>
            <a:pPr eaLnBrk="1" hangingPunct="1">
              <a:spcBef>
                <a:spcPct val="0"/>
              </a:spcBef>
            </a:pPr>
            <a:endParaRPr lang="en-GB" dirty="0" smtClean="0"/>
          </a:p>
          <a:p>
            <a:pPr eaLnBrk="1" hangingPunct="1">
              <a:spcBef>
                <a:spcPct val="0"/>
              </a:spcBef>
            </a:pPr>
            <a:r>
              <a:rPr lang="en-GB" dirty="0" smtClean="0"/>
              <a:t>(with slide) Your governing document may be very old, there are lots of phrases and terms and things</a:t>
            </a:r>
            <a:r>
              <a:rPr lang="en-GB" baseline="0" dirty="0" smtClean="0"/>
              <a:t> that go with it, loads of terminology, </a:t>
            </a:r>
            <a:r>
              <a:rPr lang="en-GB" baseline="0" dirty="0" err="1" smtClean="0"/>
              <a:t>legaleze</a:t>
            </a:r>
            <a:r>
              <a:rPr lang="en-GB" baseline="0" dirty="0" smtClean="0"/>
              <a:t> </a:t>
            </a:r>
            <a:r>
              <a:rPr lang="en-GB" baseline="0" dirty="0" err="1" smtClean="0"/>
              <a:t>etc</a:t>
            </a:r>
            <a:r>
              <a:rPr lang="en-GB" baseline="0" dirty="0" smtClean="0"/>
              <a:t> </a:t>
            </a:r>
            <a:r>
              <a:rPr lang="en-GB" baseline="0" dirty="0" err="1" smtClean="0"/>
              <a:t>etc</a:t>
            </a:r>
            <a:endParaRPr lang="en-GB" baseline="0" dirty="0" smtClean="0"/>
          </a:p>
          <a:p>
            <a:pPr eaLnBrk="1" hangingPunct="1">
              <a:spcBef>
                <a:spcPct val="0"/>
              </a:spcBef>
            </a:pPr>
            <a:endParaRPr lang="en-GB" baseline="0" dirty="0" smtClean="0"/>
          </a:p>
          <a:p>
            <a:pPr eaLnBrk="1" hangingPunct="1">
              <a:spcBef>
                <a:spcPct val="0"/>
              </a:spcBef>
            </a:pPr>
            <a:r>
              <a:rPr lang="en-GB" baseline="0" dirty="0" smtClean="0"/>
              <a:t>Click (no need to say anything unless you want to say, we’ll tip toe through together)</a:t>
            </a:r>
            <a:endParaRPr lang="en-GB" dirty="0" smtClean="0"/>
          </a:p>
        </p:txBody>
      </p:sp>
      <p:sp>
        <p:nvSpPr>
          <p:cNvPr id="2150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C6E6365-201A-40EF-8866-35F440E2A7C4}" type="slidenum">
              <a:rPr lang="en-GB" smtClean="0"/>
              <a:pPr fontAlgn="base">
                <a:spcBef>
                  <a:spcPct val="0"/>
                </a:spcBef>
                <a:spcAft>
                  <a:spcPct val="0"/>
                </a:spcAft>
                <a:defRPr/>
              </a:pPr>
              <a:t>8</a:t>
            </a:fld>
            <a:endParaRPr lang="en-GB"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This</a:t>
            </a:r>
            <a:r>
              <a:rPr lang="en-GB" baseline="0" dirty="0" smtClean="0"/>
              <a:t> is animated, you could just click and let them read it (gives a change of pace, and you a breather, and hopefully keeps them engaged)</a:t>
            </a:r>
          </a:p>
          <a:p>
            <a:endParaRPr lang="en-GB" baseline="0" dirty="0" smtClean="0"/>
          </a:p>
          <a:p>
            <a:r>
              <a:rPr lang="en-GB" baseline="0" dirty="0" smtClean="0"/>
              <a:t>But please re-iterate, this is not a legal session, it is about gaining a better understanding of what is in the Governing Document, why and how &amp; when to use it.</a:t>
            </a:r>
            <a:endParaRPr lang="en-GB" dirty="0"/>
          </a:p>
        </p:txBody>
      </p:sp>
      <p:sp>
        <p:nvSpPr>
          <p:cNvPr id="4" name="Slide Number Placeholder 3"/>
          <p:cNvSpPr>
            <a:spLocks noGrp="1"/>
          </p:cNvSpPr>
          <p:nvPr>
            <p:ph type="sldNum" sz="quarter" idx="10"/>
          </p:nvPr>
        </p:nvSpPr>
        <p:spPr/>
        <p:txBody>
          <a:bodyPr/>
          <a:lstStyle/>
          <a:p>
            <a:fld id="{5184E17A-6073-428B-87B7-820BC5C11663}" type="slidenum">
              <a:rPr lang="en-GB" smtClean="0"/>
              <a:t>9</a:t>
            </a:fld>
            <a:endParaRPr lang="en-GB"/>
          </a:p>
        </p:txBody>
      </p:sp>
    </p:spTree>
    <p:extLst>
      <p:ext uri="{BB962C8B-B14F-4D97-AF65-F5344CB8AC3E}">
        <p14:creationId xmlns:p14="http://schemas.microsoft.com/office/powerpoint/2010/main" val="44132069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Let’s look at the basic</a:t>
            </a:r>
            <a:r>
              <a:rPr lang="en-GB" baseline="0" dirty="0" smtClean="0"/>
              <a:t> anatomy of most governing documents – whatever type of organisation they are for</a:t>
            </a:r>
          </a:p>
          <a:p>
            <a:endParaRPr lang="en-GB" baseline="0" dirty="0" smtClean="0"/>
          </a:p>
          <a:p>
            <a:r>
              <a:rPr lang="en-GB" baseline="0" dirty="0" smtClean="0"/>
              <a:t>Please use the </a:t>
            </a:r>
            <a:r>
              <a:rPr lang="en-GB" baseline="0" dirty="0" err="1" smtClean="0"/>
              <a:t>handout</a:t>
            </a:r>
            <a:r>
              <a:rPr lang="en-GB" baseline="0" dirty="0" smtClean="0"/>
              <a:t> – Governing Document Summary to go with this bit – the numbers correspond with the words on there</a:t>
            </a:r>
            <a:endParaRPr lang="en-GB" dirty="0" smtClean="0"/>
          </a:p>
          <a:p>
            <a:endParaRPr lang="en-GB" dirty="0" smtClean="0"/>
          </a:p>
          <a:p>
            <a:r>
              <a:rPr lang="en-GB" dirty="0" smtClean="0"/>
              <a:t>Animated</a:t>
            </a:r>
          </a:p>
          <a:p>
            <a:endParaRPr lang="en-GB" dirty="0" smtClean="0"/>
          </a:p>
          <a:p>
            <a:r>
              <a:rPr lang="en-GB" dirty="0" smtClean="0"/>
              <a:t>Clicks:</a:t>
            </a:r>
          </a:p>
          <a:p>
            <a:pPr marL="228600" indent="-228600">
              <a:buFont typeface="+mj-lt"/>
              <a:buAutoNum type="arabicPeriod"/>
            </a:pPr>
            <a:r>
              <a:rPr lang="en-GB" dirty="0" smtClean="0"/>
              <a:t>The name</a:t>
            </a:r>
          </a:p>
          <a:p>
            <a:pPr marL="228600" indent="-228600">
              <a:buFont typeface="+mj-lt"/>
              <a:buAutoNum type="arabicPeriod"/>
            </a:pPr>
            <a:r>
              <a:rPr lang="en-GB" dirty="0" smtClean="0"/>
              <a:t>What the organisation is for, who will benefit</a:t>
            </a:r>
          </a:p>
          <a:p>
            <a:pPr marL="228600" indent="-228600">
              <a:buFont typeface="+mj-lt"/>
              <a:buAutoNum type="arabicPeriod"/>
            </a:pPr>
            <a:r>
              <a:rPr lang="en-GB" dirty="0" smtClean="0"/>
              <a:t>What</a:t>
            </a:r>
            <a:r>
              <a:rPr lang="en-GB" baseline="0" dirty="0" smtClean="0"/>
              <a:t> the Committee can (and can’t) do</a:t>
            </a:r>
          </a:p>
          <a:p>
            <a:pPr marL="228600" indent="-228600">
              <a:buFont typeface="+mj-lt"/>
              <a:buAutoNum type="arabicPeriod"/>
            </a:pPr>
            <a:r>
              <a:rPr lang="en-GB" baseline="0" dirty="0" smtClean="0"/>
              <a:t>Who can join, it may set out membership criteria (e.g. full, and associate </a:t>
            </a:r>
            <a:r>
              <a:rPr lang="en-GB" baseline="0" dirty="0" err="1" smtClean="0"/>
              <a:t>etc</a:t>
            </a:r>
            <a:r>
              <a:rPr lang="en-GB" baseline="0" dirty="0" smtClean="0"/>
              <a:t>) and how much of a vote each membership type has</a:t>
            </a:r>
          </a:p>
          <a:p>
            <a:pPr marL="228600" indent="-228600">
              <a:buFont typeface="+mj-lt"/>
              <a:buAutoNum type="arabicPeriod"/>
            </a:pPr>
            <a:r>
              <a:rPr lang="en-GB" baseline="0" dirty="0" smtClean="0"/>
              <a:t>What notice is required, who can call a general meeting, how many people need to be present to make it quorate (i.e. to give a proper representation of the entire membership)</a:t>
            </a:r>
          </a:p>
          <a:p>
            <a:pPr marL="228600" indent="-228600">
              <a:buFont typeface="+mj-lt"/>
              <a:buAutoNum type="arabicPeriod"/>
            </a:pPr>
            <a:r>
              <a:rPr lang="en-GB" baseline="0" dirty="0" smtClean="0"/>
              <a:t>How many signatories are required on club financial transactions, types of account (e.g. whether they can borrow money), how much auditing of accounts is required, reporting to the membership </a:t>
            </a:r>
          </a:p>
          <a:p>
            <a:pPr marL="228600" indent="-228600">
              <a:buFont typeface="+mj-lt"/>
              <a:buAutoNum type="arabicPeriod"/>
            </a:pPr>
            <a:r>
              <a:rPr lang="en-GB" baseline="0" dirty="0" smtClean="0"/>
              <a:t>Some set out how the rules can be amended</a:t>
            </a:r>
          </a:p>
          <a:p>
            <a:pPr marL="228600" indent="-228600">
              <a:buFont typeface="+mj-lt"/>
              <a:buAutoNum type="arabicPeriod"/>
            </a:pPr>
            <a:r>
              <a:rPr lang="en-GB" baseline="0" dirty="0" smtClean="0"/>
              <a:t>If the club had to be would up, what would happen to it?</a:t>
            </a:r>
          </a:p>
          <a:p>
            <a:pPr marL="228600" indent="-228600">
              <a:buFont typeface="+mj-lt"/>
              <a:buAutoNum type="arabicPeriod"/>
            </a:pPr>
            <a:endParaRPr lang="en-GB" baseline="0" dirty="0" smtClean="0"/>
          </a:p>
          <a:p>
            <a:pPr marL="0" indent="0">
              <a:buFont typeface="+mj-lt"/>
              <a:buNone/>
            </a:pPr>
            <a:r>
              <a:rPr lang="en-GB" baseline="0" dirty="0" smtClean="0"/>
              <a:t>For a CASC club, the rules must have:</a:t>
            </a:r>
          </a:p>
          <a:p>
            <a:pPr marL="171450" indent="-171450">
              <a:buFont typeface="Arial" pitchFamily="34" charset="0"/>
              <a:buChar char="•"/>
            </a:pPr>
            <a:r>
              <a:rPr lang="en-GB" baseline="0" dirty="0" smtClean="0"/>
              <a:t>The membership must be open to all</a:t>
            </a:r>
          </a:p>
          <a:p>
            <a:pPr marL="171450" indent="-171450">
              <a:buFont typeface="Arial" pitchFamily="34" charset="0"/>
              <a:buChar char="•"/>
            </a:pPr>
            <a:r>
              <a:rPr lang="en-GB" baseline="0" dirty="0" smtClean="0"/>
              <a:t>On winding up any remaining assets must go to a CASC with similar aims (i.e. probably local gliding clubs where any remaining club </a:t>
            </a:r>
            <a:r>
              <a:rPr lang="en-GB" baseline="0" dirty="0" err="1" smtClean="0"/>
              <a:t>memebrs</a:t>
            </a:r>
            <a:r>
              <a:rPr lang="en-GB" baseline="0" dirty="0" smtClean="0"/>
              <a:t> are likely to be going any way!)</a:t>
            </a:r>
          </a:p>
          <a:p>
            <a:pPr marL="228600" indent="-228600">
              <a:buFont typeface="+mj-lt"/>
              <a:buAutoNum type="arabicPeriod"/>
            </a:pPr>
            <a:endParaRPr lang="en-GB" dirty="0" smtClean="0"/>
          </a:p>
          <a:p>
            <a:endParaRPr lang="en-GB" dirty="0" smtClean="0"/>
          </a:p>
          <a:p>
            <a:endParaRPr lang="en-GB" dirty="0"/>
          </a:p>
        </p:txBody>
      </p:sp>
      <p:sp>
        <p:nvSpPr>
          <p:cNvPr id="4" name="Slide Number Placeholder 3"/>
          <p:cNvSpPr>
            <a:spLocks noGrp="1"/>
          </p:cNvSpPr>
          <p:nvPr>
            <p:ph type="sldNum" sz="quarter" idx="10"/>
          </p:nvPr>
        </p:nvSpPr>
        <p:spPr/>
        <p:txBody>
          <a:bodyPr/>
          <a:lstStyle/>
          <a:p>
            <a:fld id="{868AC053-8BEC-494A-AF73-F3A1BE846397}" type="slidenum">
              <a:rPr lang="en-GB" smtClean="0"/>
              <a:t>10</a:t>
            </a:fld>
            <a:endParaRPr lang="en-GB"/>
          </a:p>
        </p:txBody>
      </p:sp>
    </p:spTree>
    <p:extLst>
      <p:ext uri="{BB962C8B-B14F-4D97-AF65-F5344CB8AC3E}">
        <p14:creationId xmlns:p14="http://schemas.microsoft.com/office/powerpoint/2010/main" val="28628486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a:solidFill>
                  <a:schemeClr val="tx2">
                    <a:lumMod val="20000"/>
                    <a:lumOff val="80000"/>
                  </a:schemeClr>
                </a:solidFill>
                <a:latin typeface="Arial" pitchFamily="34" charset="0"/>
                <a:cs typeface="Arial" pitchFamily="34" charset="0"/>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2">
                    <a:lumMod val="20000"/>
                    <a:lumOff val="80000"/>
                  </a:schemeClr>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lgn="r">
              <a:defRPr>
                <a:solidFill>
                  <a:schemeClr val="tx2">
                    <a:lumMod val="20000"/>
                    <a:lumOff val="80000"/>
                  </a:schemeClr>
                </a:solidFill>
              </a:defRPr>
            </a:lvl1p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a:lstStyle/>
          <a:p>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a:lstStyle/>
          <a:p>
            <a:endParaRPr lang="en-US"/>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a:lstStyle/>
          <a:p>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2">
              <a:lumMod val="20000"/>
              <a:lumOff val="80000"/>
            </a:schemeClr>
          </a:solidFill>
          <a:latin typeface="Arial" pitchFamily="34" charset="0"/>
          <a:ea typeface="+mj-ea"/>
          <a:cs typeface="Arial" pitchFamily="34" charset="0"/>
        </a:defRPr>
      </a:lvl1pPr>
    </p:titleStyle>
    <p:bodyStyle>
      <a:lvl1pPr marL="342900" indent="-342900" algn="l" defTabSz="914400" rtl="0" eaLnBrk="1" latinLnBrk="0" hangingPunct="1">
        <a:spcBef>
          <a:spcPct val="20000"/>
        </a:spcBef>
        <a:buFont typeface="Arial" pitchFamily="34" charset="0"/>
        <a:buChar char="•"/>
        <a:defRPr sz="3200" kern="1200">
          <a:solidFill>
            <a:schemeClr val="tx2">
              <a:lumMod val="20000"/>
              <a:lumOff val="80000"/>
            </a:schemeClr>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chemeClr val="tx2">
              <a:lumMod val="20000"/>
              <a:lumOff val="80000"/>
            </a:schemeClr>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chemeClr val="tx2">
              <a:lumMod val="20000"/>
              <a:lumOff val="80000"/>
            </a:schemeClr>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chemeClr val="tx2">
              <a:lumMod val="20000"/>
              <a:lumOff val="80000"/>
            </a:schemeClr>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chemeClr val="tx2">
              <a:lumMod val="20000"/>
              <a:lumOff val="80000"/>
            </a:schemeClr>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GB" dirty="0" smtClean="0"/>
              <a:t>Xxx Club</a:t>
            </a:r>
            <a:endParaRPr lang="en-GB" dirty="0"/>
          </a:p>
        </p:txBody>
      </p:sp>
      <p:sp>
        <p:nvSpPr>
          <p:cNvPr id="5" name="Subtitle 4"/>
          <p:cNvSpPr>
            <a:spLocks noGrp="1"/>
          </p:cNvSpPr>
          <p:nvPr>
            <p:ph type="subTitle" idx="1"/>
          </p:nvPr>
        </p:nvSpPr>
        <p:spPr/>
        <p:txBody>
          <a:bodyPr/>
          <a:lstStyle/>
          <a:p>
            <a:r>
              <a:rPr lang="en-GB" dirty="0" smtClean="0"/>
              <a:t>and how it works behind the scenes</a:t>
            </a:r>
            <a:endParaRPr lang="en-GB" dirty="0"/>
          </a:p>
        </p:txBody>
      </p:sp>
      <p:grpSp>
        <p:nvGrpSpPr>
          <p:cNvPr id="8" name="Group 7"/>
          <p:cNvGrpSpPr/>
          <p:nvPr/>
        </p:nvGrpSpPr>
        <p:grpSpPr>
          <a:xfrm>
            <a:off x="6722917" y="572133"/>
            <a:ext cx="1766455" cy="1645860"/>
            <a:chOff x="6722917" y="572133"/>
            <a:chExt cx="1766455" cy="1645860"/>
          </a:xfrm>
        </p:grpSpPr>
        <p:sp>
          <p:nvSpPr>
            <p:cNvPr id="7" name="Rectangle 6"/>
            <p:cNvSpPr/>
            <p:nvPr/>
          </p:nvSpPr>
          <p:spPr>
            <a:xfrm>
              <a:off x="6722917" y="572133"/>
              <a:ext cx="1766455" cy="16458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6767945" y="609600"/>
              <a:ext cx="1676400" cy="1569660"/>
            </a:xfrm>
            <a:prstGeom prst="rect">
              <a:avLst/>
            </a:prstGeom>
            <a:noFill/>
            <a:ln w="12700">
              <a:noFill/>
            </a:ln>
          </p:spPr>
          <p:txBody>
            <a:bodyPr wrap="square" rtlCol="0">
              <a:spAutoFit/>
            </a:bodyPr>
            <a:lstStyle/>
            <a:p>
              <a:pPr algn="ctr"/>
              <a:r>
                <a:rPr lang="en-GB" sz="4800" dirty="0" smtClean="0">
                  <a:solidFill>
                    <a:schemeClr val="tx2">
                      <a:lumMod val="20000"/>
                      <a:lumOff val="80000"/>
                    </a:schemeClr>
                  </a:solidFill>
                </a:rPr>
                <a:t>CLUB </a:t>
              </a:r>
            </a:p>
            <a:p>
              <a:pPr algn="ctr"/>
              <a:r>
                <a:rPr lang="en-GB" sz="4800" dirty="0" smtClean="0">
                  <a:solidFill>
                    <a:schemeClr val="tx2">
                      <a:lumMod val="20000"/>
                      <a:lumOff val="80000"/>
                    </a:schemeClr>
                  </a:solidFill>
                </a:rPr>
                <a:t>LOGO</a:t>
              </a:r>
              <a:endParaRPr lang="en-GB" sz="4800" dirty="0">
                <a:solidFill>
                  <a:schemeClr val="tx2">
                    <a:lumMod val="20000"/>
                    <a:lumOff val="80000"/>
                  </a:schemeClr>
                </a:solidFill>
              </a:endParaRPr>
            </a:p>
          </p:txBody>
        </p:sp>
      </p:grpSp>
    </p:spTree>
    <p:extLst>
      <p:ext uri="{BB962C8B-B14F-4D97-AF65-F5344CB8AC3E}">
        <p14:creationId xmlns:p14="http://schemas.microsoft.com/office/powerpoint/2010/main" val="381138593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solidFill>
                  <a:schemeClr val="tx2">
                    <a:lumMod val="20000"/>
                    <a:lumOff val="80000"/>
                  </a:schemeClr>
                </a:solidFill>
                <a:latin typeface="Arial" pitchFamily="34" charset="0"/>
                <a:cs typeface="Arial" pitchFamily="34" charset="0"/>
              </a:rPr>
              <a:t>Anatomy…</a:t>
            </a:r>
            <a:endParaRPr lang="en-GB" dirty="0">
              <a:solidFill>
                <a:schemeClr val="tx2">
                  <a:lumMod val="20000"/>
                  <a:lumOff val="80000"/>
                </a:schemeClr>
              </a:solidFill>
              <a:latin typeface="Arial" pitchFamily="34" charset="0"/>
              <a:cs typeface="Arial" pitchFamily="34" charset="0"/>
            </a:endParaRPr>
          </a:p>
        </p:txBody>
      </p:sp>
      <p:sp>
        <p:nvSpPr>
          <p:cNvPr id="3" name="Content Placeholder 2"/>
          <p:cNvSpPr>
            <a:spLocks noGrp="1"/>
          </p:cNvSpPr>
          <p:nvPr>
            <p:ph idx="1"/>
          </p:nvPr>
        </p:nvSpPr>
        <p:spPr/>
        <p:txBody>
          <a:bodyPr>
            <a:normAutofit fontScale="92500" lnSpcReduction="20000"/>
          </a:bodyPr>
          <a:lstStyle/>
          <a:p>
            <a:pPr marL="514350" indent="-514350">
              <a:spcBef>
                <a:spcPts val="0"/>
              </a:spcBef>
              <a:spcAft>
                <a:spcPts val="1200"/>
              </a:spcAft>
              <a:buFont typeface="+mj-lt"/>
              <a:buAutoNum type="arabicPeriod"/>
            </a:pPr>
            <a:r>
              <a:rPr lang="en-GB" b="1" dirty="0">
                <a:solidFill>
                  <a:schemeClr val="tx2">
                    <a:lumMod val="20000"/>
                    <a:lumOff val="80000"/>
                  </a:schemeClr>
                </a:solidFill>
                <a:latin typeface="Arial" pitchFamily="34" charset="0"/>
                <a:cs typeface="Arial" pitchFamily="34" charset="0"/>
              </a:rPr>
              <a:t>Name </a:t>
            </a:r>
            <a:endParaRPr lang="en-GB" b="1" dirty="0" smtClean="0">
              <a:solidFill>
                <a:schemeClr val="tx2">
                  <a:lumMod val="20000"/>
                  <a:lumOff val="80000"/>
                </a:schemeClr>
              </a:solidFill>
              <a:latin typeface="Arial" pitchFamily="34" charset="0"/>
              <a:cs typeface="Arial" pitchFamily="34" charset="0"/>
            </a:endParaRPr>
          </a:p>
          <a:p>
            <a:pPr marL="514350" indent="-514350">
              <a:spcBef>
                <a:spcPts val="0"/>
              </a:spcBef>
              <a:spcAft>
                <a:spcPts val="1200"/>
              </a:spcAft>
              <a:buFont typeface="+mj-lt"/>
              <a:buAutoNum type="arabicPeriod"/>
            </a:pPr>
            <a:r>
              <a:rPr lang="en-GB" b="1" dirty="0" smtClean="0">
                <a:solidFill>
                  <a:schemeClr val="tx2">
                    <a:lumMod val="20000"/>
                    <a:lumOff val="80000"/>
                  </a:schemeClr>
                </a:solidFill>
                <a:latin typeface="Arial" pitchFamily="34" charset="0"/>
                <a:cs typeface="Arial" pitchFamily="34" charset="0"/>
              </a:rPr>
              <a:t>The </a:t>
            </a:r>
            <a:r>
              <a:rPr lang="en-GB" b="1" dirty="0">
                <a:solidFill>
                  <a:schemeClr val="tx2">
                    <a:lumMod val="20000"/>
                    <a:lumOff val="80000"/>
                  </a:schemeClr>
                </a:solidFill>
                <a:latin typeface="Arial" pitchFamily="34" charset="0"/>
                <a:cs typeface="Arial" pitchFamily="34" charset="0"/>
              </a:rPr>
              <a:t>‘objects’ </a:t>
            </a:r>
            <a:endParaRPr lang="en-GB" b="1" dirty="0" smtClean="0">
              <a:solidFill>
                <a:schemeClr val="tx2">
                  <a:lumMod val="20000"/>
                  <a:lumOff val="80000"/>
                </a:schemeClr>
              </a:solidFill>
              <a:latin typeface="Arial" pitchFamily="34" charset="0"/>
              <a:cs typeface="Arial" pitchFamily="34" charset="0"/>
            </a:endParaRPr>
          </a:p>
          <a:p>
            <a:pPr marL="514350" indent="-514350">
              <a:spcBef>
                <a:spcPts val="0"/>
              </a:spcBef>
              <a:spcAft>
                <a:spcPts val="1200"/>
              </a:spcAft>
              <a:buFont typeface="+mj-lt"/>
              <a:buAutoNum type="arabicPeriod"/>
            </a:pPr>
            <a:r>
              <a:rPr lang="en-GB" b="1" dirty="0" smtClean="0">
                <a:solidFill>
                  <a:schemeClr val="tx2">
                    <a:lumMod val="20000"/>
                    <a:lumOff val="80000"/>
                  </a:schemeClr>
                </a:solidFill>
                <a:latin typeface="Arial" pitchFamily="34" charset="0"/>
                <a:cs typeface="Arial" pitchFamily="34" charset="0"/>
              </a:rPr>
              <a:t>Power </a:t>
            </a:r>
            <a:r>
              <a:rPr lang="en-GB" b="1" dirty="0">
                <a:solidFill>
                  <a:schemeClr val="tx2">
                    <a:lumMod val="20000"/>
                    <a:lumOff val="80000"/>
                  </a:schemeClr>
                </a:solidFill>
                <a:latin typeface="Arial" pitchFamily="34" charset="0"/>
                <a:cs typeface="Arial" pitchFamily="34" charset="0"/>
              </a:rPr>
              <a:t>of the Governing Body </a:t>
            </a:r>
            <a:endParaRPr lang="en-GB" dirty="0">
              <a:solidFill>
                <a:schemeClr val="tx2">
                  <a:lumMod val="20000"/>
                  <a:lumOff val="80000"/>
                </a:schemeClr>
              </a:solidFill>
              <a:latin typeface="Arial" pitchFamily="34" charset="0"/>
              <a:cs typeface="Arial" pitchFamily="34" charset="0"/>
            </a:endParaRPr>
          </a:p>
          <a:p>
            <a:pPr marL="514350" indent="-514350">
              <a:spcBef>
                <a:spcPts val="0"/>
              </a:spcBef>
              <a:spcAft>
                <a:spcPts val="1200"/>
              </a:spcAft>
              <a:buFont typeface="+mj-lt"/>
              <a:buAutoNum type="arabicPeriod"/>
            </a:pPr>
            <a:r>
              <a:rPr lang="en-GB" b="1" dirty="0">
                <a:solidFill>
                  <a:schemeClr val="tx2">
                    <a:lumMod val="20000"/>
                    <a:lumOff val="80000"/>
                  </a:schemeClr>
                </a:solidFill>
                <a:latin typeface="Arial" pitchFamily="34" charset="0"/>
                <a:cs typeface="Arial" pitchFamily="34" charset="0"/>
              </a:rPr>
              <a:t>Criteria for membership and voting rights</a:t>
            </a:r>
            <a:endParaRPr lang="en-GB" dirty="0">
              <a:solidFill>
                <a:schemeClr val="tx2">
                  <a:lumMod val="20000"/>
                  <a:lumOff val="80000"/>
                </a:schemeClr>
              </a:solidFill>
              <a:latin typeface="Arial" pitchFamily="34" charset="0"/>
              <a:cs typeface="Arial" pitchFamily="34" charset="0"/>
            </a:endParaRPr>
          </a:p>
          <a:p>
            <a:pPr marL="514350" indent="-514350">
              <a:spcBef>
                <a:spcPts val="0"/>
              </a:spcBef>
              <a:spcAft>
                <a:spcPts val="1200"/>
              </a:spcAft>
              <a:buFont typeface="+mj-lt"/>
              <a:buAutoNum type="arabicPeriod"/>
            </a:pPr>
            <a:r>
              <a:rPr lang="en-GB" b="1" dirty="0">
                <a:solidFill>
                  <a:schemeClr val="tx2">
                    <a:lumMod val="20000"/>
                    <a:lumOff val="80000"/>
                  </a:schemeClr>
                </a:solidFill>
                <a:latin typeface="Arial" pitchFamily="34" charset="0"/>
                <a:cs typeface="Arial" pitchFamily="34" charset="0"/>
              </a:rPr>
              <a:t>Procedures for electing the Governing </a:t>
            </a:r>
            <a:r>
              <a:rPr lang="en-GB" b="1" dirty="0" smtClean="0">
                <a:solidFill>
                  <a:schemeClr val="tx2">
                    <a:lumMod val="20000"/>
                    <a:lumOff val="80000"/>
                  </a:schemeClr>
                </a:solidFill>
                <a:latin typeface="Arial" pitchFamily="34" charset="0"/>
                <a:cs typeface="Arial" pitchFamily="34" charset="0"/>
              </a:rPr>
              <a:t>Body, </a:t>
            </a:r>
            <a:r>
              <a:rPr lang="en-GB" b="1" dirty="0">
                <a:solidFill>
                  <a:schemeClr val="tx2">
                    <a:lumMod val="20000"/>
                    <a:lumOff val="80000"/>
                  </a:schemeClr>
                </a:solidFill>
                <a:latin typeface="Arial" pitchFamily="34" charset="0"/>
                <a:cs typeface="Arial" pitchFamily="34" charset="0"/>
              </a:rPr>
              <a:t>holding meetings </a:t>
            </a:r>
            <a:endParaRPr lang="en-GB" dirty="0">
              <a:solidFill>
                <a:schemeClr val="tx2">
                  <a:lumMod val="20000"/>
                  <a:lumOff val="80000"/>
                </a:schemeClr>
              </a:solidFill>
              <a:latin typeface="Arial" pitchFamily="34" charset="0"/>
              <a:cs typeface="Arial" pitchFamily="34" charset="0"/>
            </a:endParaRPr>
          </a:p>
          <a:p>
            <a:pPr marL="514350" indent="-514350">
              <a:spcBef>
                <a:spcPts val="0"/>
              </a:spcBef>
              <a:spcAft>
                <a:spcPts val="1200"/>
              </a:spcAft>
              <a:buFont typeface="+mj-lt"/>
              <a:buAutoNum type="arabicPeriod"/>
            </a:pPr>
            <a:r>
              <a:rPr lang="en-GB" b="1" dirty="0">
                <a:solidFill>
                  <a:schemeClr val="tx2">
                    <a:lumMod val="20000"/>
                    <a:lumOff val="80000"/>
                  </a:schemeClr>
                </a:solidFill>
                <a:latin typeface="Arial" pitchFamily="34" charset="0"/>
                <a:cs typeface="Arial" pitchFamily="34" charset="0"/>
              </a:rPr>
              <a:t>Financial matters</a:t>
            </a:r>
            <a:endParaRPr lang="en-GB" dirty="0">
              <a:solidFill>
                <a:schemeClr val="tx2">
                  <a:lumMod val="20000"/>
                  <a:lumOff val="80000"/>
                </a:schemeClr>
              </a:solidFill>
              <a:latin typeface="Arial" pitchFamily="34" charset="0"/>
              <a:cs typeface="Arial" pitchFamily="34" charset="0"/>
            </a:endParaRPr>
          </a:p>
          <a:p>
            <a:pPr marL="514350" indent="-514350">
              <a:spcBef>
                <a:spcPts val="0"/>
              </a:spcBef>
              <a:spcAft>
                <a:spcPts val="1200"/>
              </a:spcAft>
              <a:buFont typeface="+mj-lt"/>
              <a:buAutoNum type="arabicPeriod"/>
            </a:pPr>
            <a:r>
              <a:rPr lang="en-GB" b="1" dirty="0">
                <a:solidFill>
                  <a:schemeClr val="tx2">
                    <a:lumMod val="20000"/>
                    <a:lumOff val="80000"/>
                  </a:schemeClr>
                </a:solidFill>
                <a:latin typeface="Arial" pitchFamily="34" charset="0"/>
                <a:cs typeface="Arial" pitchFamily="34" charset="0"/>
              </a:rPr>
              <a:t>Amendment procedures</a:t>
            </a:r>
            <a:endParaRPr lang="en-GB" dirty="0">
              <a:solidFill>
                <a:schemeClr val="tx2">
                  <a:lumMod val="20000"/>
                  <a:lumOff val="80000"/>
                </a:schemeClr>
              </a:solidFill>
              <a:latin typeface="Arial" pitchFamily="34" charset="0"/>
              <a:cs typeface="Arial" pitchFamily="34" charset="0"/>
            </a:endParaRPr>
          </a:p>
          <a:p>
            <a:pPr marL="514350" indent="-514350">
              <a:spcBef>
                <a:spcPts val="0"/>
              </a:spcBef>
              <a:spcAft>
                <a:spcPts val="1200"/>
              </a:spcAft>
              <a:buFont typeface="+mj-lt"/>
              <a:buAutoNum type="arabicPeriod"/>
            </a:pPr>
            <a:r>
              <a:rPr lang="en-GB" b="1" dirty="0">
                <a:solidFill>
                  <a:schemeClr val="tx2">
                    <a:lumMod val="20000"/>
                    <a:lumOff val="80000"/>
                  </a:schemeClr>
                </a:solidFill>
                <a:latin typeface="Arial" pitchFamily="34" charset="0"/>
                <a:cs typeface="Arial" pitchFamily="34" charset="0"/>
              </a:rPr>
              <a:t>Dissolution </a:t>
            </a:r>
            <a:r>
              <a:rPr lang="en-GB" b="1" dirty="0" smtClean="0">
                <a:solidFill>
                  <a:schemeClr val="tx2">
                    <a:lumMod val="20000"/>
                    <a:lumOff val="80000"/>
                  </a:schemeClr>
                </a:solidFill>
                <a:latin typeface="Arial" pitchFamily="34" charset="0"/>
                <a:cs typeface="Arial" pitchFamily="34" charset="0"/>
              </a:rPr>
              <a:t>procedures</a:t>
            </a:r>
            <a:endParaRPr lang="en-GB" dirty="0">
              <a:solidFill>
                <a:schemeClr val="tx2">
                  <a:lumMod val="20000"/>
                  <a:lumOff val="80000"/>
                </a:schemeClr>
              </a:solidFill>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1285CF5B-D3EB-4FE7-9065-865D86578ADE}" type="slidenum">
              <a:rPr lang="en-GB" smtClean="0"/>
              <a:t>10</a:t>
            </a:fld>
            <a:endParaRPr lang="en-GB"/>
          </a:p>
        </p:txBody>
      </p:sp>
    </p:spTree>
    <p:extLst>
      <p:ext uri="{BB962C8B-B14F-4D97-AF65-F5344CB8AC3E}">
        <p14:creationId xmlns:p14="http://schemas.microsoft.com/office/powerpoint/2010/main" val="23401153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GB" dirty="0">
                <a:solidFill>
                  <a:schemeClr val="tx2">
                    <a:lumMod val="20000"/>
                    <a:lumOff val="80000"/>
                  </a:schemeClr>
                </a:solidFill>
                <a:latin typeface="Arial" pitchFamily="34" charset="0"/>
                <a:cs typeface="Arial" pitchFamily="34" charset="0"/>
              </a:rPr>
              <a:t>and what have </a:t>
            </a:r>
            <a:r>
              <a:rPr lang="en-GB" dirty="0" smtClean="0"/>
              <a:t>we</a:t>
            </a:r>
            <a:r>
              <a:rPr lang="en-GB" dirty="0" smtClean="0">
                <a:solidFill>
                  <a:schemeClr val="tx2">
                    <a:lumMod val="20000"/>
                    <a:lumOff val="80000"/>
                  </a:schemeClr>
                </a:solidFill>
                <a:latin typeface="Arial" pitchFamily="34" charset="0"/>
                <a:cs typeface="Arial" pitchFamily="34" charset="0"/>
              </a:rPr>
              <a:t> </a:t>
            </a:r>
            <a:r>
              <a:rPr lang="en-GB" dirty="0">
                <a:solidFill>
                  <a:schemeClr val="tx2">
                    <a:lumMod val="20000"/>
                    <a:lumOff val="80000"/>
                  </a:schemeClr>
                </a:solidFill>
                <a:latin typeface="Arial" pitchFamily="34" charset="0"/>
                <a:cs typeface="Arial" pitchFamily="34" charset="0"/>
              </a:rPr>
              <a:t>got?!</a:t>
            </a:r>
          </a:p>
        </p:txBody>
      </p:sp>
      <p:sp>
        <p:nvSpPr>
          <p:cNvPr id="4" name="Slide Number Placeholder 3"/>
          <p:cNvSpPr>
            <a:spLocks noGrp="1"/>
          </p:cNvSpPr>
          <p:nvPr>
            <p:ph type="sldNum" sz="quarter" idx="4294967295"/>
          </p:nvPr>
        </p:nvSpPr>
        <p:spPr>
          <a:xfrm>
            <a:off x="6553200" y="6356350"/>
            <a:ext cx="2133600" cy="365125"/>
          </a:xfrm>
          <a:prstGeom prst="rect">
            <a:avLst/>
          </a:prstGeom>
        </p:spPr>
        <p:txBody>
          <a:bodyPr/>
          <a:lstStyle/>
          <a:p>
            <a:pPr algn="r"/>
            <a:fld id="{1285CF5B-D3EB-4FE7-9065-865D86578ADE}" type="slidenum">
              <a:rPr lang="en-GB" smtClean="0">
                <a:solidFill>
                  <a:schemeClr val="tx2">
                    <a:lumMod val="20000"/>
                    <a:lumOff val="80000"/>
                  </a:schemeClr>
                </a:solidFill>
              </a:rPr>
              <a:pPr algn="r"/>
              <a:t>11</a:t>
            </a:fld>
            <a:endParaRPr lang="en-GB" dirty="0">
              <a:solidFill>
                <a:schemeClr val="tx2">
                  <a:lumMod val="20000"/>
                  <a:lumOff val="80000"/>
                </a:schemeClr>
              </a:solidFill>
            </a:endParaRPr>
          </a:p>
        </p:txBody>
      </p:sp>
    </p:spTree>
    <p:extLst>
      <p:ext uri="{BB962C8B-B14F-4D97-AF65-F5344CB8AC3E}">
        <p14:creationId xmlns:p14="http://schemas.microsoft.com/office/powerpoint/2010/main" val="415900527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solidFill>
                  <a:schemeClr val="tx2">
                    <a:lumMod val="20000"/>
                    <a:lumOff val="80000"/>
                  </a:schemeClr>
                </a:solidFill>
                <a:latin typeface="Arial" pitchFamily="34" charset="0"/>
                <a:cs typeface="Arial" pitchFamily="34" charset="0"/>
              </a:rPr>
              <a:t>What does this mean for our Committee?	</a:t>
            </a:r>
            <a:endParaRPr lang="en-GB" dirty="0">
              <a:solidFill>
                <a:schemeClr val="tx2">
                  <a:lumMod val="20000"/>
                  <a:lumOff val="80000"/>
                </a:schemeClr>
              </a:solidFill>
              <a:latin typeface="Arial" pitchFamily="34" charset="0"/>
              <a:cs typeface="Arial" pitchFamily="34" charset="0"/>
            </a:endParaRPr>
          </a:p>
        </p:txBody>
      </p:sp>
      <p:sp>
        <p:nvSpPr>
          <p:cNvPr id="3" name="Content Placeholder 2"/>
          <p:cNvSpPr>
            <a:spLocks noGrp="1"/>
          </p:cNvSpPr>
          <p:nvPr>
            <p:ph idx="1"/>
          </p:nvPr>
        </p:nvSpPr>
        <p:spPr>
          <a:xfrm>
            <a:off x="457200" y="1600201"/>
            <a:ext cx="8229600" cy="3052936"/>
          </a:xfrm>
        </p:spPr>
        <p:txBody>
          <a:bodyPr/>
          <a:lstStyle/>
          <a:p>
            <a:r>
              <a:rPr lang="en-GB" dirty="0" smtClean="0">
                <a:solidFill>
                  <a:schemeClr val="tx2">
                    <a:lumMod val="20000"/>
                    <a:lumOff val="80000"/>
                  </a:schemeClr>
                </a:solidFill>
                <a:latin typeface="Arial" pitchFamily="34" charset="0"/>
                <a:cs typeface="Arial" pitchFamily="34" charset="0"/>
              </a:rPr>
              <a:t>Responsibilities and (potential) liabilities</a:t>
            </a:r>
          </a:p>
          <a:p>
            <a:r>
              <a:rPr lang="en-GB" dirty="0" smtClean="0">
                <a:solidFill>
                  <a:schemeClr val="tx2">
                    <a:lumMod val="20000"/>
                    <a:lumOff val="80000"/>
                  </a:schemeClr>
                </a:solidFill>
                <a:latin typeface="Arial" pitchFamily="34" charset="0"/>
                <a:cs typeface="Arial" pitchFamily="34" charset="0"/>
              </a:rPr>
              <a:t>Who can (&amp; can’t) be on the Committee?</a:t>
            </a:r>
          </a:p>
          <a:p>
            <a:r>
              <a:rPr lang="en-GB" dirty="0" smtClean="0">
                <a:solidFill>
                  <a:schemeClr val="tx2">
                    <a:lumMod val="20000"/>
                    <a:lumOff val="80000"/>
                  </a:schemeClr>
                </a:solidFill>
                <a:latin typeface="Arial" pitchFamily="34" charset="0"/>
                <a:cs typeface="Arial" pitchFamily="34" charset="0"/>
              </a:rPr>
              <a:t>Risk assessment</a:t>
            </a:r>
          </a:p>
          <a:p>
            <a:r>
              <a:rPr lang="en-GB" dirty="0" smtClean="0">
                <a:solidFill>
                  <a:schemeClr val="tx2">
                    <a:lumMod val="20000"/>
                    <a:lumOff val="80000"/>
                  </a:schemeClr>
                </a:solidFill>
                <a:latin typeface="Arial" pitchFamily="34" charset="0"/>
                <a:cs typeface="Arial" pitchFamily="34" charset="0"/>
              </a:rPr>
              <a:t>Mitigation</a:t>
            </a:r>
          </a:p>
        </p:txBody>
      </p:sp>
      <p:sp>
        <p:nvSpPr>
          <p:cNvPr id="4" name="Slide Number Placeholder 3"/>
          <p:cNvSpPr>
            <a:spLocks noGrp="1"/>
          </p:cNvSpPr>
          <p:nvPr>
            <p:ph type="sldNum" sz="quarter" idx="12"/>
          </p:nvPr>
        </p:nvSpPr>
        <p:spPr/>
        <p:txBody>
          <a:bodyPr/>
          <a:lstStyle/>
          <a:p>
            <a:fld id="{1285CF5B-D3EB-4FE7-9065-865D86578ADE}" type="slidenum">
              <a:rPr lang="en-GB" smtClean="0"/>
              <a:t>12</a:t>
            </a:fld>
            <a:endParaRPr lang="en-GB"/>
          </a:p>
        </p:txBody>
      </p:sp>
    </p:spTree>
    <p:extLst>
      <p:ext uri="{BB962C8B-B14F-4D97-AF65-F5344CB8AC3E}">
        <p14:creationId xmlns:p14="http://schemas.microsoft.com/office/powerpoint/2010/main" val="13570408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solidFill>
                  <a:schemeClr val="tx2">
                    <a:lumMod val="20000"/>
                    <a:lumOff val="80000"/>
                  </a:schemeClr>
                </a:solidFill>
                <a:latin typeface="Arial" pitchFamily="34" charset="0"/>
                <a:cs typeface="Arial" pitchFamily="34" charset="0"/>
              </a:rPr>
              <a:t>How does this work day to day for our club?	</a:t>
            </a:r>
            <a:endParaRPr lang="en-GB" dirty="0">
              <a:solidFill>
                <a:schemeClr val="tx2">
                  <a:lumMod val="20000"/>
                  <a:lumOff val="80000"/>
                </a:schemeClr>
              </a:solidFill>
              <a:latin typeface="Arial" pitchFamily="34" charset="0"/>
              <a:cs typeface="Arial" pitchFamily="34" charset="0"/>
            </a:endParaRPr>
          </a:p>
        </p:txBody>
      </p:sp>
      <p:sp>
        <p:nvSpPr>
          <p:cNvPr id="3" name="Content Placeholder 2"/>
          <p:cNvSpPr>
            <a:spLocks noGrp="1"/>
          </p:cNvSpPr>
          <p:nvPr>
            <p:ph idx="1"/>
          </p:nvPr>
        </p:nvSpPr>
        <p:spPr>
          <a:xfrm>
            <a:off x="457200" y="1600201"/>
            <a:ext cx="8229600" cy="3872930"/>
          </a:xfrm>
        </p:spPr>
        <p:txBody>
          <a:bodyPr/>
          <a:lstStyle/>
          <a:p>
            <a:r>
              <a:rPr lang="en-GB" dirty="0" smtClean="0">
                <a:solidFill>
                  <a:schemeClr val="tx2">
                    <a:lumMod val="20000"/>
                    <a:lumOff val="80000"/>
                  </a:schemeClr>
                </a:solidFill>
                <a:latin typeface="Arial" pitchFamily="34" charset="0"/>
                <a:cs typeface="Arial" pitchFamily="34" charset="0"/>
              </a:rPr>
              <a:t>Policies</a:t>
            </a:r>
          </a:p>
          <a:p>
            <a:r>
              <a:rPr lang="en-GB" dirty="0" smtClean="0">
                <a:solidFill>
                  <a:schemeClr val="tx2">
                    <a:lumMod val="20000"/>
                    <a:lumOff val="80000"/>
                  </a:schemeClr>
                </a:solidFill>
                <a:latin typeface="Arial" pitchFamily="34" charset="0"/>
                <a:cs typeface="Arial" pitchFamily="34" charset="0"/>
              </a:rPr>
              <a:t>Rules</a:t>
            </a:r>
          </a:p>
          <a:p>
            <a:r>
              <a:rPr lang="en-GB" dirty="0" smtClean="0">
                <a:solidFill>
                  <a:schemeClr val="tx2">
                    <a:lumMod val="20000"/>
                    <a:lumOff val="80000"/>
                  </a:schemeClr>
                </a:solidFill>
                <a:latin typeface="Arial" pitchFamily="34" charset="0"/>
                <a:cs typeface="Arial" pitchFamily="34" charset="0"/>
              </a:rPr>
              <a:t>Behaviour</a:t>
            </a:r>
          </a:p>
          <a:p>
            <a:r>
              <a:rPr lang="en-GB" dirty="0" smtClean="0">
                <a:solidFill>
                  <a:schemeClr val="tx2">
                    <a:lumMod val="20000"/>
                    <a:lumOff val="80000"/>
                  </a:schemeClr>
                </a:solidFill>
                <a:latin typeface="Arial" pitchFamily="34" charset="0"/>
                <a:cs typeface="Arial" pitchFamily="34" charset="0"/>
              </a:rPr>
              <a:t>Decision making:</a:t>
            </a:r>
          </a:p>
          <a:p>
            <a:pPr lvl="1">
              <a:buFont typeface="Arial" pitchFamily="34" charset="0"/>
              <a:buChar char="•"/>
            </a:pPr>
            <a:r>
              <a:rPr lang="en-GB" dirty="0" smtClean="0">
                <a:solidFill>
                  <a:schemeClr val="tx2">
                    <a:lumMod val="20000"/>
                    <a:lumOff val="80000"/>
                  </a:schemeClr>
                </a:solidFill>
                <a:latin typeface="Arial" pitchFamily="34" charset="0"/>
                <a:cs typeface="Arial" pitchFamily="34" charset="0"/>
              </a:rPr>
              <a:t>General meetings </a:t>
            </a:r>
            <a:endParaRPr lang="en-GB" dirty="0">
              <a:solidFill>
                <a:schemeClr val="tx2">
                  <a:lumMod val="20000"/>
                  <a:lumOff val="80000"/>
                </a:schemeClr>
              </a:solidFill>
              <a:latin typeface="Arial" pitchFamily="34" charset="0"/>
              <a:cs typeface="Arial" pitchFamily="34" charset="0"/>
            </a:endParaRPr>
          </a:p>
          <a:p>
            <a:pPr lvl="1">
              <a:buFont typeface="Arial" pitchFamily="34" charset="0"/>
              <a:buChar char="•"/>
            </a:pPr>
            <a:r>
              <a:rPr lang="en-GB" dirty="0" smtClean="0">
                <a:solidFill>
                  <a:schemeClr val="tx2">
                    <a:lumMod val="20000"/>
                    <a:lumOff val="80000"/>
                  </a:schemeClr>
                </a:solidFill>
                <a:latin typeface="Arial" pitchFamily="34" charset="0"/>
                <a:cs typeface="Arial" pitchFamily="34" charset="0"/>
              </a:rPr>
              <a:t>Committee meetings </a:t>
            </a:r>
          </a:p>
          <a:p>
            <a:pPr lvl="1">
              <a:buFont typeface="Arial" pitchFamily="34" charset="0"/>
              <a:buChar char="•"/>
            </a:pPr>
            <a:r>
              <a:rPr lang="en-GB" dirty="0" smtClean="0">
                <a:solidFill>
                  <a:schemeClr val="tx2">
                    <a:lumMod val="20000"/>
                    <a:lumOff val="80000"/>
                  </a:schemeClr>
                </a:solidFill>
                <a:latin typeface="Arial" pitchFamily="34" charset="0"/>
                <a:cs typeface="Arial" pitchFamily="34" charset="0"/>
              </a:rPr>
              <a:t>On the hoof</a:t>
            </a:r>
          </a:p>
        </p:txBody>
      </p:sp>
      <p:sp>
        <p:nvSpPr>
          <p:cNvPr id="4" name="Slide Number Placeholder 3"/>
          <p:cNvSpPr>
            <a:spLocks noGrp="1"/>
          </p:cNvSpPr>
          <p:nvPr>
            <p:ph type="sldNum" sz="quarter" idx="12"/>
          </p:nvPr>
        </p:nvSpPr>
        <p:spPr/>
        <p:txBody>
          <a:bodyPr/>
          <a:lstStyle/>
          <a:p>
            <a:fld id="{1285CF5B-D3EB-4FE7-9065-865D86578ADE}" type="slidenum">
              <a:rPr lang="en-GB" smtClean="0"/>
              <a:t>13</a:t>
            </a:fld>
            <a:endParaRPr lang="en-GB"/>
          </a:p>
        </p:txBody>
      </p:sp>
    </p:spTree>
    <p:extLst>
      <p:ext uri="{BB962C8B-B14F-4D97-AF65-F5344CB8AC3E}">
        <p14:creationId xmlns:p14="http://schemas.microsoft.com/office/powerpoint/2010/main" val="8061871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Roles and responsibilities for </a:t>
            </a:r>
            <a:br>
              <a:rPr lang="en-GB" dirty="0" smtClean="0"/>
            </a:br>
            <a:r>
              <a:rPr lang="en-GB" dirty="0" smtClean="0"/>
              <a:t>Club Members</a:t>
            </a:r>
            <a:endParaRPr lang="en-GB" dirty="0"/>
          </a:p>
        </p:txBody>
      </p:sp>
      <p:sp>
        <p:nvSpPr>
          <p:cNvPr id="3" name="Content Placeholder 2"/>
          <p:cNvSpPr>
            <a:spLocks noGrp="1"/>
          </p:cNvSpPr>
          <p:nvPr>
            <p:ph idx="1"/>
          </p:nvPr>
        </p:nvSpPr>
        <p:spPr/>
        <p:txBody>
          <a:bodyPr>
            <a:normAutofit fontScale="85000" lnSpcReduction="10000"/>
          </a:bodyPr>
          <a:lstStyle/>
          <a:p>
            <a:pPr>
              <a:spcAft>
                <a:spcPts val="600"/>
              </a:spcAft>
            </a:pPr>
            <a:r>
              <a:rPr lang="en-GB" dirty="0" smtClean="0"/>
              <a:t>To take notice of what the Committee is doing on your behalf</a:t>
            </a:r>
          </a:p>
          <a:p>
            <a:pPr>
              <a:spcAft>
                <a:spcPts val="600"/>
              </a:spcAft>
            </a:pPr>
            <a:r>
              <a:rPr lang="en-GB" dirty="0" smtClean="0"/>
              <a:t>To read minutes and correspondence</a:t>
            </a:r>
          </a:p>
          <a:p>
            <a:pPr>
              <a:spcAft>
                <a:spcPts val="600"/>
              </a:spcAft>
            </a:pPr>
            <a:r>
              <a:rPr lang="en-GB" dirty="0"/>
              <a:t>To respond to </a:t>
            </a:r>
            <a:r>
              <a:rPr lang="en-GB" dirty="0" smtClean="0"/>
              <a:t>Committee requests</a:t>
            </a:r>
            <a:endParaRPr lang="en-GB" dirty="0"/>
          </a:p>
          <a:p>
            <a:pPr>
              <a:spcAft>
                <a:spcPts val="600"/>
              </a:spcAft>
            </a:pPr>
            <a:r>
              <a:rPr lang="en-GB" dirty="0" smtClean="0"/>
              <a:t>To attend General Meetings &amp; take an active part</a:t>
            </a:r>
          </a:p>
          <a:p>
            <a:pPr>
              <a:spcAft>
                <a:spcPts val="600"/>
              </a:spcAft>
            </a:pPr>
            <a:r>
              <a:rPr lang="en-GB" dirty="0" smtClean="0">
                <a:solidFill>
                  <a:srgbClr val="FF0000"/>
                </a:solidFill>
              </a:rPr>
              <a:t>To ensure ALL cockpits remain Committee-free environments</a:t>
            </a:r>
          </a:p>
          <a:p>
            <a:r>
              <a:rPr lang="en-GB" dirty="0" smtClean="0"/>
              <a:t>To recognise that everyone has allowable weaknesses</a:t>
            </a:r>
            <a:endParaRPr lang="en-GB"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14</a:t>
            </a:fld>
            <a:endParaRPr lang="en-US" dirty="0"/>
          </a:p>
        </p:txBody>
      </p:sp>
    </p:spTree>
    <p:extLst>
      <p:ext uri="{BB962C8B-B14F-4D97-AF65-F5344CB8AC3E}">
        <p14:creationId xmlns:p14="http://schemas.microsoft.com/office/powerpoint/2010/main" val="19347895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Our Club</a:t>
            </a:r>
            <a:endParaRPr lang="en-GB" dirty="0"/>
          </a:p>
        </p:txBody>
      </p:sp>
      <p:sp>
        <p:nvSpPr>
          <p:cNvPr id="3" name="Content Placeholder 2"/>
          <p:cNvSpPr>
            <a:spLocks noGrp="1"/>
          </p:cNvSpPr>
          <p:nvPr>
            <p:ph idx="1"/>
          </p:nvPr>
        </p:nvSpPr>
        <p:spPr/>
        <p:txBody>
          <a:bodyPr>
            <a:normAutofit fontScale="92500" lnSpcReduction="10000"/>
          </a:bodyPr>
          <a:lstStyle/>
          <a:p>
            <a:r>
              <a:rPr lang="en-GB" dirty="0" smtClean="0"/>
              <a:t>X club members</a:t>
            </a:r>
          </a:p>
          <a:p>
            <a:r>
              <a:rPr lang="en-GB" dirty="0" smtClean="0"/>
              <a:t>X club gliders</a:t>
            </a:r>
          </a:p>
          <a:p>
            <a:r>
              <a:rPr lang="en-GB" dirty="0" smtClean="0"/>
              <a:t>X privately owned gliders</a:t>
            </a:r>
          </a:p>
          <a:p>
            <a:r>
              <a:rPr lang="en-GB" dirty="0" smtClean="0"/>
              <a:t>X k’s flown last year</a:t>
            </a:r>
          </a:p>
          <a:p>
            <a:r>
              <a:rPr lang="en-GB" dirty="0" smtClean="0"/>
              <a:t>X trophies won</a:t>
            </a:r>
          </a:p>
          <a:p>
            <a:r>
              <a:rPr lang="en-GB" dirty="0" smtClean="0"/>
              <a:t>X nationals pilots</a:t>
            </a:r>
          </a:p>
          <a:p>
            <a:r>
              <a:rPr lang="en-GB" dirty="0" smtClean="0"/>
              <a:t>X place on ladder</a:t>
            </a:r>
          </a:p>
          <a:p>
            <a:r>
              <a:rPr lang="en-GB" dirty="0" smtClean="0"/>
              <a:t>X members of the local community flown each year</a:t>
            </a:r>
            <a:endParaRPr lang="en-GB" dirty="0"/>
          </a:p>
        </p:txBody>
      </p:sp>
      <p:sp>
        <p:nvSpPr>
          <p:cNvPr id="4" name="Slide Number Placeholder 3"/>
          <p:cNvSpPr>
            <a:spLocks noGrp="1"/>
          </p:cNvSpPr>
          <p:nvPr>
            <p:ph type="sldNum" sz="quarter" idx="12"/>
          </p:nvPr>
        </p:nvSpPr>
        <p:spPr>
          <a:xfrm>
            <a:off x="6553200" y="6324600"/>
            <a:ext cx="2133600" cy="365125"/>
          </a:xfrm>
        </p:spPr>
        <p:txBody>
          <a:bodyPr/>
          <a:lstStyle/>
          <a:p>
            <a:pPr algn="r"/>
            <a:fld id="{B6F15528-21DE-4FAA-801E-634DDDAF4B2B}" type="slidenum">
              <a:rPr lang="en-US" smtClean="0"/>
              <a:pPr algn="r"/>
              <a:t>2</a:t>
            </a:fld>
            <a:endParaRPr lang="en-US"/>
          </a:p>
        </p:txBody>
      </p:sp>
    </p:spTree>
    <p:extLst>
      <p:ext uri="{BB962C8B-B14F-4D97-AF65-F5344CB8AC3E}">
        <p14:creationId xmlns:p14="http://schemas.microsoft.com/office/powerpoint/2010/main" val="365102462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6F15528-21DE-4FAA-801E-634DDDAF4B2B}" type="slidenum">
              <a:rPr lang="en-US" smtClean="0"/>
              <a:pPr/>
              <a:t>3</a:t>
            </a:fld>
            <a:endParaRPr lang="en-US" dirty="0"/>
          </a:p>
        </p:txBody>
      </p:sp>
      <p:sp>
        <p:nvSpPr>
          <p:cNvPr id="5" name="TextBox 4"/>
          <p:cNvSpPr txBox="1"/>
          <p:nvPr/>
        </p:nvSpPr>
        <p:spPr>
          <a:xfrm>
            <a:off x="793173" y="2844102"/>
            <a:ext cx="7620000" cy="584775"/>
          </a:xfrm>
          <a:prstGeom prst="rect">
            <a:avLst/>
          </a:prstGeom>
          <a:noFill/>
        </p:spPr>
        <p:txBody>
          <a:bodyPr wrap="square" rtlCol="0">
            <a:spAutoFit/>
          </a:bodyPr>
          <a:lstStyle/>
          <a:p>
            <a:pPr algn="ctr"/>
            <a:r>
              <a:rPr lang="en-GB" sz="3200" dirty="0" smtClean="0">
                <a:solidFill>
                  <a:schemeClr val="tx2">
                    <a:lumMod val="20000"/>
                    <a:lumOff val="80000"/>
                  </a:schemeClr>
                </a:solidFill>
                <a:latin typeface="Arial" pitchFamily="34" charset="0"/>
                <a:cs typeface="Arial" pitchFamily="34" charset="0"/>
              </a:rPr>
              <a:t>But how does all this happen?</a:t>
            </a:r>
            <a:endParaRPr lang="en-GB" sz="3200" dirty="0">
              <a:solidFill>
                <a:schemeClr val="tx2">
                  <a:lumMod val="20000"/>
                  <a:lumOff val="80000"/>
                </a:schemeClr>
              </a:solidFill>
              <a:latin typeface="Arial" pitchFamily="34" charset="0"/>
              <a:cs typeface="Arial" pitchFamily="34" charset="0"/>
            </a:endParaRPr>
          </a:p>
        </p:txBody>
      </p:sp>
    </p:spTree>
    <p:extLst>
      <p:ext uri="{BB962C8B-B14F-4D97-AF65-F5344CB8AC3E}">
        <p14:creationId xmlns:p14="http://schemas.microsoft.com/office/powerpoint/2010/main" val="237173713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5300" y="1447800"/>
            <a:ext cx="8229600" cy="1143000"/>
          </a:xfrm>
        </p:spPr>
        <p:txBody>
          <a:bodyPr/>
          <a:lstStyle/>
          <a:p>
            <a:r>
              <a:rPr lang="en-GB" dirty="0" smtClean="0"/>
              <a:t>VOLUNTEERS!</a:t>
            </a:r>
            <a:endParaRPr lang="en-GB"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4</a:t>
            </a:fld>
            <a:endParaRPr lang="en-US"/>
          </a:p>
        </p:txBody>
      </p:sp>
      <p:sp>
        <p:nvSpPr>
          <p:cNvPr id="5" name="Smiley Face 4"/>
          <p:cNvSpPr/>
          <p:nvPr/>
        </p:nvSpPr>
        <p:spPr>
          <a:xfrm>
            <a:off x="3193473" y="3124200"/>
            <a:ext cx="2819400" cy="2743200"/>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48541705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iamond 5"/>
          <p:cNvSpPr/>
          <p:nvPr/>
        </p:nvSpPr>
        <p:spPr>
          <a:xfrm>
            <a:off x="3429000" y="2514600"/>
            <a:ext cx="2514600" cy="1676400"/>
          </a:xfrm>
          <a:prstGeom prst="diamond">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b="1" dirty="0">
                <a:solidFill>
                  <a:schemeClr val="tx2">
                    <a:lumMod val="60000"/>
                    <a:lumOff val="40000"/>
                  </a:schemeClr>
                </a:solidFill>
              </a:rPr>
              <a:t>Volunteers</a:t>
            </a:r>
          </a:p>
        </p:txBody>
      </p:sp>
      <p:sp>
        <p:nvSpPr>
          <p:cNvPr id="10" name="Oval 9"/>
          <p:cNvSpPr/>
          <p:nvPr/>
        </p:nvSpPr>
        <p:spPr>
          <a:xfrm>
            <a:off x="3810000" y="3581400"/>
            <a:ext cx="1752600" cy="1295400"/>
          </a:xfrm>
          <a:prstGeom prst="ellipse">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b="1" dirty="0">
                <a:solidFill>
                  <a:schemeClr val="tx2">
                    <a:lumMod val="20000"/>
                    <a:lumOff val="80000"/>
                  </a:schemeClr>
                </a:solidFill>
              </a:rPr>
              <a:t>Time </a:t>
            </a:r>
          </a:p>
          <a:p>
            <a:pPr algn="ctr" fontAlgn="auto">
              <a:spcBef>
                <a:spcPts val="0"/>
              </a:spcBef>
              <a:spcAft>
                <a:spcPts val="0"/>
              </a:spcAft>
              <a:defRPr/>
            </a:pPr>
            <a:r>
              <a:rPr lang="en-GB" b="1" dirty="0">
                <a:solidFill>
                  <a:schemeClr val="tx2">
                    <a:lumMod val="20000"/>
                    <a:lumOff val="80000"/>
                  </a:schemeClr>
                </a:solidFill>
              </a:rPr>
              <a:t>&amp; </a:t>
            </a:r>
          </a:p>
          <a:p>
            <a:pPr algn="ctr" fontAlgn="auto">
              <a:spcBef>
                <a:spcPts val="0"/>
              </a:spcBef>
              <a:spcAft>
                <a:spcPts val="0"/>
              </a:spcAft>
              <a:defRPr/>
            </a:pPr>
            <a:r>
              <a:rPr lang="en-GB" b="1" dirty="0">
                <a:solidFill>
                  <a:schemeClr val="tx2">
                    <a:lumMod val="20000"/>
                    <a:lumOff val="80000"/>
                  </a:schemeClr>
                </a:solidFill>
              </a:rPr>
              <a:t>Energy</a:t>
            </a:r>
          </a:p>
        </p:txBody>
      </p:sp>
      <p:sp>
        <p:nvSpPr>
          <p:cNvPr id="5" name="Rounded Rectangle 4"/>
          <p:cNvSpPr/>
          <p:nvPr/>
        </p:nvSpPr>
        <p:spPr>
          <a:xfrm>
            <a:off x="3505200" y="457200"/>
            <a:ext cx="2438400" cy="1676400"/>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sz="2400" b="1" dirty="0" smtClean="0">
                <a:solidFill>
                  <a:schemeClr val="tx2">
                    <a:lumMod val="20000"/>
                    <a:lumOff val="80000"/>
                  </a:schemeClr>
                </a:solidFill>
              </a:rPr>
              <a:t>The </a:t>
            </a:r>
            <a:endParaRPr lang="en-GB" sz="2400" b="1" dirty="0">
              <a:solidFill>
                <a:schemeClr val="tx2">
                  <a:lumMod val="20000"/>
                  <a:lumOff val="80000"/>
                </a:schemeClr>
              </a:solidFill>
            </a:endParaRPr>
          </a:p>
          <a:p>
            <a:pPr algn="ctr" fontAlgn="auto">
              <a:spcBef>
                <a:spcPts val="0"/>
              </a:spcBef>
              <a:spcAft>
                <a:spcPts val="0"/>
              </a:spcAft>
              <a:defRPr/>
            </a:pPr>
            <a:r>
              <a:rPr lang="en-GB" sz="2400" b="1" dirty="0">
                <a:solidFill>
                  <a:schemeClr val="tx2">
                    <a:lumMod val="20000"/>
                    <a:lumOff val="80000"/>
                  </a:schemeClr>
                </a:solidFill>
              </a:rPr>
              <a:t>Gliding Club</a:t>
            </a:r>
          </a:p>
        </p:txBody>
      </p:sp>
      <p:sp>
        <p:nvSpPr>
          <p:cNvPr id="7" name="Diamond 6"/>
          <p:cNvSpPr/>
          <p:nvPr/>
        </p:nvSpPr>
        <p:spPr>
          <a:xfrm>
            <a:off x="914400" y="4343400"/>
            <a:ext cx="2514600" cy="1676400"/>
          </a:xfrm>
          <a:prstGeom prst="diamond">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b="1" dirty="0">
                <a:solidFill>
                  <a:schemeClr val="tx2">
                    <a:lumMod val="60000"/>
                    <a:lumOff val="40000"/>
                  </a:schemeClr>
                </a:solidFill>
              </a:rPr>
              <a:t>Business</a:t>
            </a:r>
          </a:p>
        </p:txBody>
      </p:sp>
      <p:sp>
        <p:nvSpPr>
          <p:cNvPr id="8" name="Diamond 7"/>
          <p:cNvSpPr/>
          <p:nvPr/>
        </p:nvSpPr>
        <p:spPr>
          <a:xfrm>
            <a:off x="5867400" y="4267200"/>
            <a:ext cx="2514600" cy="1676400"/>
          </a:xfrm>
          <a:prstGeom prst="diamond">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b="1" dirty="0">
                <a:solidFill>
                  <a:schemeClr val="tx2">
                    <a:lumMod val="60000"/>
                    <a:lumOff val="40000"/>
                  </a:schemeClr>
                </a:solidFill>
              </a:rPr>
              <a:t>Sports Club</a:t>
            </a:r>
          </a:p>
        </p:txBody>
      </p:sp>
      <p:sp>
        <p:nvSpPr>
          <p:cNvPr id="11" name="Oval 10"/>
          <p:cNvSpPr/>
          <p:nvPr/>
        </p:nvSpPr>
        <p:spPr>
          <a:xfrm>
            <a:off x="6934200" y="3505200"/>
            <a:ext cx="1752600" cy="1295400"/>
          </a:xfrm>
          <a:prstGeom prst="ellipse">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b="1" dirty="0">
                <a:solidFill>
                  <a:schemeClr val="tx2">
                    <a:lumMod val="20000"/>
                    <a:lumOff val="80000"/>
                  </a:schemeClr>
                </a:solidFill>
              </a:rPr>
              <a:t>Activity</a:t>
            </a:r>
          </a:p>
          <a:p>
            <a:pPr algn="ctr" fontAlgn="auto">
              <a:spcBef>
                <a:spcPts val="0"/>
              </a:spcBef>
              <a:spcAft>
                <a:spcPts val="0"/>
              </a:spcAft>
              <a:defRPr/>
            </a:pPr>
            <a:r>
              <a:rPr lang="en-GB" b="1" dirty="0">
                <a:solidFill>
                  <a:schemeClr val="tx2">
                    <a:lumMod val="20000"/>
                    <a:lumOff val="80000"/>
                  </a:schemeClr>
                </a:solidFill>
              </a:rPr>
              <a:t>&amp; Members</a:t>
            </a:r>
          </a:p>
        </p:txBody>
      </p:sp>
      <p:sp>
        <p:nvSpPr>
          <p:cNvPr id="12" name="Oval 11"/>
          <p:cNvSpPr/>
          <p:nvPr/>
        </p:nvSpPr>
        <p:spPr>
          <a:xfrm>
            <a:off x="381000" y="3581400"/>
            <a:ext cx="1752600" cy="1295400"/>
          </a:xfrm>
          <a:prstGeom prst="ellipse">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b="1" dirty="0">
                <a:solidFill>
                  <a:schemeClr val="tx2">
                    <a:lumMod val="20000"/>
                    <a:lumOff val="80000"/>
                  </a:schemeClr>
                </a:solidFill>
              </a:rPr>
              <a:t>Money</a:t>
            </a:r>
          </a:p>
        </p:txBody>
      </p:sp>
      <p:sp>
        <p:nvSpPr>
          <p:cNvPr id="9" name="Explosion 2 8"/>
          <p:cNvSpPr/>
          <p:nvPr/>
        </p:nvSpPr>
        <p:spPr>
          <a:xfrm>
            <a:off x="0" y="1676400"/>
            <a:ext cx="6781800" cy="4953000"/>
          </a:xfrm>
          <a:prstGeom prst="irregularSeal2">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sz="3200" b="1" dirty="0">
                <a:solidFill>
                  <a:schemeClr val="tx2">
                    <a:lumMod val="60000"/>
                    <a:lumOff val="40000"/>
                  </a:schemeClr>
                </a:solidFill>
              </a:rPr>
              <a:t>PEOPLE MUST FLY AS MUCH AS POSSIBLE</a:t>
            </a:r>
          </a:p>
          <a:p>
            <a:pPr algn="ctr" fontAlgn="auto">
              <a:spcBef>
                <a:spcPts val="0"/>
              </a:spcBef>
              <a:spcAft>
                <a:spcPts val="0"/>
              </a:spcAft>
              <a:defRPr/>
            </a:pPr>
            <a:endParaRPr lang="en-GB" sz="800" b="1" dirty="0">
              <a:solidFill>
                <a:schemeClr val="tx2">
                  <a:lumMod val="60000"/>
                  <a:lumOff val="40000"/>
                </a:schemeClr>
              </a:solidFill>
            </a:endParaRPr>
          </a:p>
          <a:p>
            <a:pPr algn="ctr" fontAlgn="auto">
              <a:spcBef>
                <a:spcPts val="0"/>
              </a:spcBef>
              <a:spcAft>
                <a:spcPts val="0"/>
              </a:spcAft>
              <a:defRPr/>
            </a:pPr>
            <a:r>
              <a:rPr lang="en-GB" b="1" dirty="0">
                <a:solidFill>
                  <a:schemeClr val="tx2">
                    <a:lumMod val="60000"/>
                    <a:lumOff val="40000"/>
                  </a:schemeClr>
                </a:solidFill>
              </a:rPr>
              <a:t>INCLUDING THE </a:t>
            </a:r>
            <a:r>
              <a:rPr lang="en-GB" b="1" dirty="0" smtClean="0">
                <a:solidFill>
                  <a:schemeClr val="tx2">
                    <a:lumMod val="60000"/>
                    <a:lumOff val="40000"/>
                  </a:schemeClr>
                </a:solidFill>
              </a:rPr>
              <a:t>COMMITTEE...</a:t>
            </a:r>
            <a:endParaRPr lang="en-GB" b="1" dirty="0">
              <a:solidFill>
                <a:schemeClr val="tx2">
                  <a:lumMod val="60000"/>
                  <a:lumOff val="40000"/>
                </a:schemeClr>
              </a:solidFill>
            </a:endParaRPr>
          </a:p>
        </p:txBody>
      </p:sp>
    </p:spTree>
    <p:extLst>
      <p:ext uri="{BB962C8B-B14F-4D97-AF65-F5344CB8AC3E}">
        <p14:creationId xmlns:p14="http://schemas.microsoft.com/office/powerpoint/2010/main" val="589914264"/>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
                                            <p:bg/>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9">
                                            <p:txEl>
                                              <p:pRg st="0" end="0"/>
                                            </p:txEl>
                                          </p:spTgt>
                                        </p:tgtEl>
                                        <p:attrNameLst>
                                          <p:attrName>style.visibility</p:attrName>
                                        </p:attrNameLst>
                                      </p:cBhvr>
                                      <p:to>
                                        <p:strVal val="visible"/>
                                      </p:to>
                                    </p:set>
                                  </p:childTnLst>
                                </p:cTn>
                              </p:par>
                              <p:par>
                                <p:cTn id="29" presetID="1" presetClass="entr" presetSubtype="0" fill="hold" grpId="0" nodeType="withEffect">
                                  <p:stCondLst>
                                    <p:cond delay="0"/>
                                  </p:stCondLst>
                                  <p:iterate type="lt">
                                    <p:tmAbs val="0"/>
                                  </p:iterate>
                                  <p:childTnLst>
                                    <p:set>
                                      <p:cBhvr>
                                        <p:cTn id="30" dur="1" fill="hold">
                                          <p:stCondLst>
                                            <p:cond delay="0"/>
                                          </p:stCondLst>
                                        </p:cTn>
                                        <p:tgtEl>
                                          <p:spTgt spid="9">
                                            <p:txEl>
                                              <p:pRg st="2" end="2"/>
                                            </p:txEl>
                                          </p:spTgt>
                                        </p:tgtEl>
                                        <p:attrNameLst>
                                          <p:attrName>style.visibility</p:attrName>
                                        </p:attrNameLst>
                                      </p:cBhvr>
                                      <p:to>
                                        <p:strVal val="visible"/>
                                      </p:to>
                                    </p:set>
                                  </p:childTnLst>
                                </p:cTn>
                              </p:par>
                              <p:par>
                                <p:cTn id="31" presetID="1" presetClass="entr" presetSubtype="0" fill="hold" nodeType="withEffect">
                                  <p:stCondLst>
                                    <p:cond delay="0"/>
                                  </p:stCondLst>
                                  <p:iterate type="lt">
                                    <p:tmAbs val="0"/>
                                  </p:iterate>
                                  <p:childTnLst>
                                    <p:set>
                                      <p:cBhvr>
                                        <p:cTn id="32" dur="1" fill="hold">
                                          <p:stCondLst>
                                            <p:cond delay="0"/>
                                          </p:stCondLst>
                                        </p:cTn>
                                        <p:tgtEl>
                                          <p:spTgt spid="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0" grpId="0" animBg="1"/>
      <p:bldP spid="7" grpId="0" animBg="1"/>
      <p:bldP spid="8" grpId="0" animBg="1"/>
      <p:bldP spid="11" grpId="0" animBg="1"/>
      <p:bldP spid="12" grpId="0" animBg="1"/>
      <p:bldP spid="9" grpId="0" build="allAtOnce"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solidFill>
                  <a:schemeClr val="tx2">
                    <a:lumMod val="20000"/>
                    <a:lumOff val="80000"/>
                  </a:schemeClr>
                </a:solidFill>
                <a:latin typeface="Arial" pitchFamily="34" charset="0"/>
                <a:cs typeface="Arial" pitchFamily="34" charset="0"/>
              </a:rPr>
              <a:t>Governance</a:t>
            </a:r>
            <a:endParaRPr lang="en-GB" dirty="0">
              <a:solidFill>
                <a:schemeClr val="tx2">
                  <a:lumMod val="20000"/>
                  <a:lumOff val="80000"/>
                </a:schemeClr>
              </a:solidFill>
              <a:latin typeface="Arial" pitchFamily="34" charset="0"/>
              <a:cs typeface="Arial" pitchFamily="34" charset="0"/>
            </a:endParaRPr>
          </a:p>
        </p:txBody>
      </p:sp>
      <p:sp>
        <p:nvSpPr>
          <p:cNvPr id="3" name="Content Placeholder 2"/>
          <p:cNvSpPr>
            <a:spLocks noGrp="1"/>
          </p:cNvSpPr>
          <p:nvPr>
            <p:ph idx="1"/>
          </p:nvPr>
        </p:nvSpPr>
        <p:spPr/>
        <p:txBody>
          <a:bodyPr>
            <a:normAutofit/>
          </a:bodyPr>
          <a:lstStyle/>
          <a:p>
            <a:pPr marL="0" indent="0" algn="ctr">
              <a:buNone/>
            </a:pPr>
            <a:r>
              <a:rPr lang="en-GB" dirty="0" smtClean="0">
                <a:solidFill>
                  <a:schemeClr val="tx2">
                    <a:lumMod val="20000"/>
                    <a:lumOff val="80000"/>
                  </a:schemeClr>
                </a:solidFill>
                <a:latin typeface="Arial" pitchFamily="34" charset="0"/>
                <a:cs typeface="Arial" pitchFamily="34" charset="0"/>
              </a:rPr>
              <a:t>is </a:t>
            </a:r>
            <a:r>
              <a:rPr lang="en-GB" dirty="0">
                <a:solidFill>
                  <a:schemeClr val="tx2">
                    <a:lumMod val="20000"/>
                    <a:lumOff val="80000"/>
                  </a:schemeClr>
                </a:solidFill>
                <a:latin typeface="Arial" pitchFamily="34" charset="0"/>
                <a:cs typeface="Arial" pitchFamily="34" charset="0"/>
              </a:rPr>
              <a:t>the general term used to describe the </a:t>
            </a:r>
            <a:endParaRPr lang="en-GB" dirty="0" smtClean="0">
              <a:solidFill>
                <a:schemeClr val="tx2">
                  <a:lumMod val="20000"/>
                  <a:lumOff val="80000"/>
                </a:schemeClr>
              </a:solidFill>
              <a:latin typeface="Arial" pitchFamily="34" charset="0"/>
              <a:cs typeface="Arial" pitchFamily="34" charset="0"/>
            </a:endParaRPr>
          </a:p>
          <a:p>
            <a:pPr lvl="7"/>
            <a:r>
              <a:rPr lang="en-GB" sz="3200" dirty="0" smtClean="0">
                <a:solidFill>
                  <a:schemeClr val="tx2">
                    <a:lumMod val="20000"/>
                    <a:lumOff val="80000"/>
                  </a:schemeClr>
                </a:solidFill>
                <a:latin typeface="Arial" pitchFamily="34" charset="0"/>
                <a:cs typeface="Arial" pitchFamily="34" charset="0"/>
              </a:rPr>
              <a:t>Legal</a:t>
            </a:r>
          </a:p>
          <a:p>
            <a:pPr lvl="7"/>
            <a:r>
              <a:rPr lang="en-GB" sz="3200" dirty="0" smtClean="0">
                <a:solidFill>
                  <a:schemeClr val="tx2">
                    <a:lumMod val="20000"/>
                    <a:lumOff val="80000"/>
                  </a:schemeClr>
                </a:solidFill>
                <a:latin typeface="Arial" pitchFamily="34" charset="0"/>
                <a:cs typeface="Arial" pitchFamily="34" charset="0"/>
              </a:rPr>
              <a:t>Managerial  </a:t>
            </a:r>
          </a:p>
          <a:p>
            <a:pPr lvl="7"/>
            <a:r>
              <a:rPr lang="en-GB" sz="3200" dirty="0" smtClean="0">
                <a:solidFill>
                  <a:schemeClr val="tx2">
                    <a:lumMod val="20000"/>
                    <a:lumOff val="80000"/>
                  </a:schemeClr>
                </a:solidFill>
                <a:latin typeface="Arial" pitchFamily="34" charset="0"/>
                <a:cs typeface="Arial" pitchFamily="34" charset="0"/>
              </a:rPr>
              <a:t>Moral  </a:t>
            </a:r>
          </a:p>
          <a:p>
            <a:pPr marL="0" indent="0" algn="ctr">
              <a:buNone/>
            </a:pPr>
            <a:r>
              <a:rPr lang="en-GB" dirty="0" smtClean="0">
                <a:solidFill>
                  <a:schemeClr val="tx2">
                    <a:lumMod val="20000"/>
                    <a:lumOff val="80000"/>
                  </a:schemeClr>
                </a:solidFill>
                <a:latin typeface="Arial" pitchFamily="34" charset="0"/>
                <a:cs typeface="Arial" pitchFamily="34" charset="0"/>
              </a:rPr>
              <a:t>responsibilities </a:t>
            </a:r>
            <a:r>
              <a:rPr lang="en-GB" dirty="0">
                <a:solidFill>
                  <a:schemeClr val="tx2">
                    <a:lumMod val="20000"/>
                    <a:lumOff val="80000"/>
                  </a:schemeClr>
                </a:solidFill>
                <a:latin typeface="Arial" pitchFamily="34" charset="0"/>
                <a:cs typeface="Arial" pitchFamily="34" charset="0"/>
              </a:rPr>
              <a:t>arising from </a:t>
            </a:r>
            <a:endParaRPr lang="en-GB" dirty="0" smtClean="0">
              <a:solidFill>
                <a:schemeClr val="tx2">
                  <a:lumMod val="20000"/>
                  <a:lumOff val="80000"/>
                </a:schemeClr>
              </a:solidFill>
              <a:latin typeface="Arial" pitchFamily="34" charset="0"/>
              <a:cs typeface="Arial" pitchFamily="34" charset="0"/>
            </a:endParaRPr>
          </a:p>
          <a:p>
            <a:pPr marL="0" indent="0" algn="ctr">
              <a:buNone/>
            </a:pPr>
            <a:r>
              <a:rPr lang="en-GB" dirty="0" smtClean="0">
                <a:solidFill>
                  <a:schemeClr val="tx2">
                    <a:lumMod val="20000"/>
                    <a:lumOff val="80000"/>
                  </a:schemeClr>
                </a:solidFill>
                <a:latin typeface="Arial" pitchFamily="34" charset="0"/>
                <a:cs typeface="Arial" pitchFamily="34" charset="0"/>
              </a:rPr>
              <a:t>committee </a:t>
            </a:r>
            <a:r>
              <a:rPr lang="en-GB" dirty="0">
                <a:solidFill>
                  <a:schemeClr val="tx2">
                    <a:lumMod val="20000"/>
                    <a:lumOff val="80000"/>
                  </a:schemeClr>
                </a:solidFill>
                <a:latin typeface="Arial" pitchFamily="34" charset="0"/>
                <a:cs typeface="Arial" pitchFamily="34" charset="0"/>
              </a:rPr>
              <a:t>management of a </a:t>
            </a:r>
            <a:endParaRPr lang="en-GB" dirty="0" smtClean="0">
              <a:solidFill>
                <a:schemeClr val="tx2">
                  <a:lumMod val="20000"/>
                  <a:lumOff val="80000"/>
                </a:schemeClr>
              </a:solidFill>
              <a:latin typeface="Arial" pitchFamily="34" charset="0"/>
              <a:cs typeface="Arial" pitchFamily="34" charset="0"/>
            </a:endParaRPr>
          </a:p>
          <a:p>
            <a:pPr marL="0" indent="0" algn="ctr">
              <a:buNone/>
            </a:pPr>
            <a:r>
              <a:rPr lang="en-GB" dirty="0" smtClean="0">
                <a:solidFill>
                  <a:schemeClr val="tx2">
                    <a:lumMod val="20000"/>
                    <a:lumOff val="80000"/>
                  </a:schemeClr>
                </a:solidFill>
                <a:latin typeface="Arial" pitchFamily="34" charset="0"/>
                <a:cs typeface="Arial" pitchFamily="34" charset="0"/>
              </a:rPr>
              <a:t>voluntary organisation</a:t>
            </a:r>
            <a:endParaRPr lang="en-GB" dirty="0">
              <a:solidFill>
                <a:schemeClr val="tx2">
                  <a:lumMod val="20000"/>
                  <a:lumOff val="80000"/>
                </a:schemeClr>
              </a:solidFill>
              <a:latin typeface="Arial" pitchFamily="34" charset="0"/>
              <a:cs typeface="Arial" pitchFamily="34" charset="0"/>
            </a:endParaRPr>
          </a:p>
          <a:p>
            <a:pPr marL="0" indent="0">
              <a:buNone/>
            </a:pPr>
            <a:endParaRPr lang="en-GB" dirty="0" smtClean="0">
              <a:solidFill>
                <a:schemeClr val="tx2">
                  <a:lumMod val="20000"/>
                  <a:lumOff val="80000"/>
                </a:schemeClr>
              </a:solidFill>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1285CF5B-D3EB-4FE7-9065-865D86578ADE}" type="slidenum">
              <a:rPr lang="en-GB" smtClean="0"/>
              <a:t>6</a:t>
            </a:fld>
            <a:endParaRPr lang="en-GB"/>
          </a:p>
        </p:txBody>
      </p:sp>
    </p:spTree>
    <p:extLst>
      <p:ext uri="{BB962C8B-B14F-4D97-AF65-F5344CB8AC3E}">
        <p14:creationId xmlns:p14="http://schemas.microsoft.com/office/powerpoint/2010/main" val="230592958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533400" y="1066800"/>
            <a:ext cx="8001000" cy="5410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Rounded Rectangle 3"/>
          <p:cNvSpPr/>
          <p:nvPr/>
        </p:nvSpPr>
        <p:spPr>
          <a:xfrm>
            <a:off x="1752600" y="533400"/>
            <a:ext cx="5638800" cy="1066800"/>
          </a:xfrm>
          <a:prstGeom prst="roundRect">
            <a:avLst/>
          </a:prstGeom>
          <a:solidFill>
            <a:schemeClr val="accent1">
              <a:lumMod val="75000"/>
            </a:schemeClr>
          </a:solidFill>
          <a:ln>
            <a:noFill/>
          </a:ln>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r>
              <a:rPr lang="en-GB" sz="2800" b="1" dirty="0">
                <a:solidFill>
                  <a:schemeClr val="tx2">
                    <a:lumMod val="20000"/>
                    <a:lumOff val="80000"/>
                  </a:schemeClr>
                </a:solidFill>
                <a:latin typeface="Arial" pitchFamily="34" charset="0"/>
                <a:cs typeface="Arial" pitchFamily="34" charset="0"/>
              </a:rPr>
              <a:t>Club’s Governing </a:t>
            </a:r>
            <a:r>
              <a:rPr lang="en-GB" sz="2800" b="1" dirty="0" smtClean="0">
                <a:solidFill>
                  <a:schemeClr val="tx2">
                    <a:lumMod val="20000"/>
                    <a:lumOff val="80000"/>
                  </a:schemeClr>
                </a:solidFill>
                <a:latin typeface="Arial" pitchFamily="34" charset="0"/>
                <a:cs typeface="Arial" pitchFamily="34" charset="0"/>
              </a:rPr>
              <a:t>Document</a:t>
            </a:r>
          </a:p>
          <a:p>
            <a:pPr algn="ctr" fontAlgn="auto">
              <a:spcBef>
                <a:spcPts val="0"/>
              </a:spcBef>
              <a:spcAft>
                <a:spcPts val="0"/>
              </a:spcAft>
              <a:defRPr/>
            </a:pPr>
            <a:r>
              <a:rPr lang="en-GB" sz="2800" b="1" dirty="0" smtClean="0">
                <a:solidFill>
                  <a:schemeClr val="tx2">
                    <a:lumMod val="20000"/>
                    <a:lumOff val="80000"/>
                  </a:schemeClr>
                </a:solidFill>
                <a:latin typeface="Arial" pitchFamily="34" charset="0"/>
                <a:cs typeface="Arial" pitchFamily="34" charset="0"/>
              </a:rPr>
              <a:t>i.e. ‘The Club’</a:t>
            </a:r>
            <a:endParaRPr lang="en-GB" sz="2800" b="1" dirty="0">
              <a:solidFill>
                <a:schemeClr val="tx2">
                  <a:lumMod val="20000"/>
                  <a:lumOff val="80000"/>
                </a:schemeClr>
              </a:solidFill>
              <a:latin typeface="Arial" pitchFamily="34" charset="0"/>
              <a:cs typeface="Arial" pitchFamily="34" charset="0"/>
            </a:endParaRPr>
          </a:p>
        </p:txBody>
      </p:sp>
      <p:sp>
        <p:nvSpPr>
          <p:cNvPr id="5" name="Rounded Rectangle 4"/>
          <p:cNvSpPr/>
          <p:nvPr/>
        </p:nvSpPr>
        <p:spPr>
          <a:xfrm>
            <a:off x="5181600" y="1905000"/>
            <a:ext cx="2971800" cy="1676400"/>
          </a:xfrm>
          <a:prstGeom prst="roundRect">
            <a:avLst/>
          </a:prstGeom>
          <a:solidFill>
            <a:schemeClr val="bg1">
              <a:lumMod val="85000"/>
            </a:schemeClr>
          </a:solidFill>
          <a:ln w="3175">
            <a:noFill/>
          </a:ln>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r>
              <a:rPr lang="en-GB" sz="2400" dirty="0">
                <a:latin typeface="Arial" pitchFamily="34" charset="0"/>
                <a:cs typeface="Arial" pitchFamily="34" charset="0"/>
              </a:rPr>
              <a:t>Procedures </a:t>
            </a:r>
          </a:p>
          <a:p>
            <a:pPr algn="ctr" fontAlgn="auto">
              <a:spcBef>
                <a:spcPts val="0"/>
              </a:spcBef>
              <a:spcAft>
                <a:spcPts val="0"/>
              </a:spcAft>
              <a:defRPr/>
            </a:pPr>
            <a:r>
              <a:rPr lang="en-GB" sz="2400" dirty="0">
                <a:latin typeface="Arial" pitchFamily="34" charset="0"/>
                <a:cs typeface="Arial" pitchFamily="34" charset="0"/>
              </a:rPr>
              <a:t>&amp;  </a:t>
            </a:r>
          </a:p>
          <a:p>
            <a:pPr algn="ctr" fontAlgn="auto">
              <a:spcBef>
                <a:spcPts val="0"/>
              </a:spcBef>
              <a:spcAft>
                <a:spcPts val="0"/>
              </a:spcAft>
              <a:defRPr/>
            </a:pPr>
            <a:r>
              <a:rPr lang="en-GB" sz="2400" dirty="0">
                <a:latin typeface="Arial" pitchFamily="34" charset="0"/>
                <a:cs typeface="Arial" pitchFamily="34" charset="0"/>
              </a:rPr>
              <a:t>Policy Statements</a:t>
            </a:r>
          </a:p>
        </p:txBody>
      </p:sp>
      <p:grpSp>
        <p:nvGrpSpPr>
          <p:cNvPr id="9" name="Group 8"/>
          <p:cNvGrpSpPr/>
          <p:nvPr/>
        </p:nvGrpSpPr>
        <p:grpSpPr>
          <a:xfrm>
            <a:off x="2286000" y="4038600"/>
            <a:ext cx="4495800" cy="2286000"/>
            <a:chOff x="2286000" y="3695700"/>
            <a:chExt cx="4495800" cy="2628900"/>
          </a:xfrm>
        </p:grpSpPr>
        <p:sp>
          <p:nvSpPr>
            <p:cNvPr id="3" name="Rounded Rectangle 2"/>
            <p:cNvSpPr/>
            <p:nvPr/>
          </p:nvSpPr>
          <p:spPr>
            <a:xfrm>
              <a:off x="2286000" y="3695700"/>
              <a:ext cx="4495800" cy="2628900"/>
            </a:xfrm>
            <a:prstGeom prst="round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extBox 6"/>
            <p:cNvSpPr txBox="1"/>
            <p:nvPr/>
          </p:nvSpPr>
          <p:spPr>
            <a:xfrm>
              <a:off x="2628900" y="5479012"/>
              <a:ext cx="3810000" cy="814069"/>
            </a:xfrm>
            <a:prstGeom prst="rect">
              <a:avLst/>
            </a:prstGeom>
            <a:noFill/>
            <a:ln>
              <a:noFill/>
            </a:ln>
          </p:spPr>
          <p:txBody>
            <a:bodyPr wrap="square" rtlCol="0">
              <a:spAutoFit/>
            </a:bodyPr>
            <a:lstStyle/>
            <a:p>
              <a:pPr algn="ctr"/>
              <a:r>
                <a:rPr lang="en-GB" sz="4000" dirty="0" smtClean="0">
                  <a:solidFill>
                    <a:schemeClr val="tx2"/>
                  </a:solidFill>
                  <a:latin typeface="Arial" pitchFamily="34" charset="0"/>
                  <a:cs typeface="Arial" pitchFamily="34" charset="0"/>
                </a:rPr>
                <a:t>Club Members</a:t>
              </a:r>
              <a:endParaRPr lang="en-GB" sz="4000" dirty="0">
                <a:solidFill>
                  <a:schemeClr val="tx2"/>
                </a:solidFill>
                <a:latin typeface="Arial" pitchFamily="34" charset="0"/>
                <a:cs typeface="Arial" pitchFamily="34" charset="0"/>
              </a:endParaRPr>
            </a:p>
          </p:txBody>
        </p:sp>
      </p:grpSp>
      <p:sp>
        <p:nvSpPr>
          <p:cNvPr id="8" name="Rounded Rectangle 7"/>
          <p:cNvSpPr/>
          <p:nvPr/>
        </p:nvSpPr>
        <p:spPr>
          <a:xfrm>
            <a:off x="914400" y="1905000"/>
            <a:ext cx="2971800" cy="1676400"/>
          </a:xfrm>
          <a:prstGeom prst="roundRect">
            <a:avLst/>
          </a:prstGeom>
          <a:solidFill>
            <a:schemeClr val="bg1">
              <a:lumMod val="85000"/>
            </a:schemeClr>
          </a:solidFill>
          <a:ln w="3175">
            <a:noFill/>
          </a:ln>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r>
              <a:rPr lang="en-GB" sz="2400" dirty="0">
                <a:latin typeface="Arial" pitchFamily="34" charset="0"/>
                <a:cs typeface="Arial" pitchFamily="34" charset="0"/>
              </a:rPr>
              <a:t>Rules </a:t>
            </a:r>
          </a:p>
          <a:p>
            <a:pPr algn="ctr" fontAlgn="auto">
              <a:spcBef>
                <a:spcPts val="0"/>
              </a:spcBef>
              <a:spcAft>
                <a:spcPts val="0"/>
              </a:spcAft>
              <a:defRPr/>
            </a:pPr>
            <a:r>
              <a:rPr lang="en-GB" sz="2400" dirty="0">
                <a:latin typeface="Arial" pitchFamily="34" charset="0"/>
                <a:cs typeface="Arial" pitchFamily="34" charset="0"/>
              </a:rPr>
              <a:t>&amp;  </a:t>
            </a:r>
          </a:p>
          <a:p>
            <a:pPr algn="ctr" fontAlgn="auto">
              <a:spcBef>
                <a:spcPts val="0"/>
              </a:spcBef>
              <a:spcAft>
                <a:spcPts val="0"/>
              </a:spcAft>
              <a:defRPr/>
            </a:pPr>
            <a:r>
              <a:rPr lang="en-GB" sz="2400" dirty="0">
                <a:latin typeface="Arial" pitchFamily="34" charset="0"/>
                <a:cs typeface="Arial" pitchFamily="34" charset="0"/>
              </a:rPr>
              <a:t>Bylaws</a:t>
            </a:r>
          </a:p>
        </p:txBody>
      </p:sp>
      <p:sp>
        <p:nvSpPr>
          <p:cNvPr id="6" name="Rounded Rectangle 5"/>
          <p:cNvSpPr/>
          <p:nvPr/>
        </p:nvSpPr>
        <p:spPr>
          <a:xfrm>
            <a:off x="3086100" y="3371850"/>
            <a:ext cx="2895600" cy="800100"/>
          </a:xfrm>
          <a:prstGeom prst="roundRect">
            <a:avLst/>
          </a:prstGeom>
          <a:solidFill>
            <a:schemeClr val="bg1">
              <a:lumMod val="85000"/>
            </a:schemeClr>
          </a:solidFill>
          <a:ln w="3175">
            <a:noFill/>
            <a:prstDash val="solid"/>
          </a:ln>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r>
              <a:rPr lang="en-GB" dirty="0">
                <a:latin typeface="Arial" pitchFamily="34" charset="0"/>
                <a:cs typeface="Arial" pitchFamily="34" charset="0"/>
              </a:rPr>
              <a:t>Individual and collective </a:t>
            </a:r>
          </a:p>
          <a:p>
            <a:pPr algn="ctr" fontAlgn="auto">
              <a:spcBef>
                <a:spcPts val="0"/>
              </a:spcBef>
              <a:spcAft>
                <a:spcPts val="0"/>
              </a:spcAft>
              <a:defRPr/>
            </a:pPr>
            <a:r>
              <a:rPr lang="en-GB" dirty="0">
                <a:latin typeface="Arial" pitchFamily="34" charset="0"/>
                <a:cs typeface="Arial" pitchFamily="34" charset="0"/>
              </a:rPr>
              <a:t>behaviour</a:t>
            </a:r>
          </a:p>
        </p:txBody>
      </p:sp>
      <p:grpSp>
        <p:nvGrpSpPr>
          <p:cNvPr id="12" name="Group 11"/>
          <p:cNvGrpSpPr/>
          <p:nvPr/>
        </p:nvGrpSpPr>
        <p:grpSpPr>
          <a:xfrm>
            <a:off x="3581400" y="4585620"/>
            <a:ext cx="1981200" cy="672949"/>
            <a:chOff x="3733800" y="4718566"/>
            <a:chExt cx="1600200" cy="685800"/>
          </a:xfrm>
          <a:solidFill>
            <a:schemeClr val="tx2"/>
          </a:solidFill>
        </p:grpSpPr>
        <p:sp>
          <p:nvSpPr>
            <p:cNvPr id="10" name="Oval 9"/>
            <p:cNvSpPr/>
            <p:nvPr/>
          </p:nvSpPr>
          <p:spPr>
            <a:xfrm>
              <a:off x="3886200" y="4718566"/>
              <a:ext cx="1295400" cy="685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TextBox 10"/>
            <p:cNvSpPr txBox="1"/>
            <p:nvPr/>
          </p:nvSpPr>
          <p:spPr>
            <a:xfrm>
              <a:off x="3733800" y="4876800"/>
              <a:ext cx="1600200" cy="376385"/>
            </a:xfrm>
            <a:prstGeom prst="rect">
              <a:avLst/>
            </a:prstGeom>
            <a:noFill/>
            <a:ln>
              <a:noFill/>
            </a:ln>
          </p:spPr>
          <p:txBody>
            <a:bodyPr wrap="square" rtlCol="0">
              <a:spAutoFit/>
            </a:bodyPr>
            <a:lstStyle/>
            <a:p>
              <a:pPr algn="ctr"/>
              <a:r>
                <a:rPr lang="en-GB" dirty="0" smtClean="0">
                  <a:solidFill>
                    <a:schemeClr val="tx2">
                      <a:lumMod val="20000"/>
                      <a:lumOff val="80000"/>
                    </a:schemeClr>
                  </a:solidFill>
                  <a:latin typeface="Arial" pitchFamily="34" charset="0"/>
                  <a:cs typeface="Arial" pitchFamily="34" charset="0"/>
                </a:rPr>
                <a:t>Committee</a:t>
              </a:r>
              <a:endParaRPr lang="en-GB" dirty="0">
                <a:solidFill>
                  <a:schemeClr val="tx2">
                    <a:lumMod val="20000"/>
                    <a:lumOff val="80000"/>
                  </a:schemeClr>
                </a:solidFill>
                <a:latin typeface="Arial" pitchFamily="34" charset="0"/>
                <a:cs typeface="Arial" pitchFamily="34" charset="0"/>
              </a:endParaRPr>
            </a:p>
          </p:txBody>
        </p:sp>
      </p:grpSp>
    </p:spTree>
    <p:extLst>
      <p:ext uri="{BB962C8B-B14F-4D97-AF65-F5344CB8AC3E}">
        <p14:creationId xmlns:p14="http://schemas.microsoft.com/office/powerpoint/2010/main" val="2020935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8"/>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P spid="5" grpId="0" animBg="1"/>
      <p:bldP spid="8" grpId="0" animBg="1"/>
      <p:bldP spid="6"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GB" dirty="0" smtClean="0">
                <a:solidFill>
                  <a:schemeClr val="tx2">
                    <a:lumMod val="20000"/>
                    <a:lumOff val="80000"/>
                  </a:schemeClr>
                </a:solidFill>
                <a:latin typeface="Arial" pitchFamily="34" charset="0"/>
                <a:cs typeface="Arial" pitchFamily="34" charset="0"/>
              </a:rPr>
              <a:t>Governing Document</a:t>
            </a:r>
            <a:endParaRPr lang="en-GB" dirty="0">
              <a:solidFill>
                <a:schemeClr val="tx2">
                  <a:lumMod val="20000"/>
                  <a:lumOff val="80000"/>
                </a:schemeClr>
              </a:solidFill>
              <a:latin typeface="Arial" pitchFamily="34" charset="0"/>
              <a:cs typeface="Arial" pitchFamily="34" charset="0"/>
            </a:endParaRPr>
          </a:p>
        </p:txBody>
      </p:sp>
      <p:sp>
        <p:nvSpPr>
          <p:cNvPr id="3" name="Content Placeholder 2"/>
          <p:cNvSpPr>
            <a:spLocks noGrp="1"/>
          </p:cNvSpPr>
          <p:nvPr>
            <p:ph idx="1"/>
          </p:nvPr>
        </p:nvSpPr>
        <p:spPr>
          <a:xfrm>
            <a:off x="457200" y="1600200"/>
            <a:ext cx="8435280" cy="4525963"/>
          </a:xfrm>
        </p:spPr>
        <p:txBody>
          <a:bodyPr rtlCol="0" anchor="ctr">
            <a:normAutofit/>
          </a:bodyPr>
          <a:lstStyle/>
          <a:p>
            <a:pPr eaLnBrk="1" fontAlgn="auto" hangingPunct="1">
              <a:spcAft>
                <a:spcPts val="0"/>
              </a:spcAft>
              <a:buFont typeface="Arial" pitchFamily="34" charset="0"/>
              <a:buNone/>
              <a:defRPr/>
            </a:pPr>
            <a:r>
              <a:rPr lang="en-GB" b="1" dirty="0" smtClean="0">
                <a:solidFill>
                  <a:schemeClr val="tx2">
                    <a:lumMod val="20000"/>
                    <a:lumOff val="80000"/>
                  </a:schemeClr>
                </a:solidFill>
                <a:latin typeface="Arial" pitchFamily="34" charset="0"/>
                <a:cs typeface="Arial" pitchFamily="34" charset="0"/>
              </a:rPr>
              <a:t>History, pseudonyms and aliases</a:t>
            </a:r>
          </a:p>
          <a:p>
            <a:pPr eaLnBrk="1" fontAlgn="auto" hangingPunct="1">
              <a:spcAft>
                <a:spcPts val="0"/>
              </a:spcAft>
              <a:buFont typeface="Arial" pitchFamily="34" charset="0"/>
              <a:buNone/>
              <a:defRPr/>
            </a:pPr>
            <a:endParaRPr lang="en-GB" dirty="0" smtClean="0">
              <a:solidFill>
                <a:schemeClr val="tx2">
                  <a:lumMod val="20000"/>
                  <a:lumOff val="80000"/>
                </a:schemeClr>
              </a:solidFill>
              <a:latin typeface="Arial" pitchFamily="34" charset="0"/>
              <a:cs typeface="Arial" pitchFamily="34" charset="0"/>
            </a:endParaRPr>
          </a:p>
          <a:p>
            <a:pPr eaLnBrk="1" fontAlgn="auto" hangingPunct="1">
              <a:spcAft>
                <a:spcPts val="0"/>
              </a:spcAft>
              <a:buFont typeface="Arial" pitchFamily="34" charset="0"/>
              <a:buNone/>
              <a:defRPr/>
            </a:pPr>
            <a:r>
              <a:rPr lang="en-GB" dirty="0" smtClean="0">
                <a:solidFill>
                  <a:schemeClr val="tx2">
                    <a:lumMod val="20000"/>
                    <a:lumOff val="80000"/>
                  </a:schemeClr>
                </a:solidFill>
                <a:latin typeface="Arial" pitchFamily="34" charset="0"/>
                <a:cs typeface="Arial" pitchFamily="34" charset="0"/>
              </a:rPr>
              <a:t>To quote Douglas Adams &amp; Corporal Jones...</a:t>
            </a:r>
          </a:p>
          <a:p>
            <a:pPr eaLnBrk="1" fontAlgn="auto" hangingPunct="1">
              <a:spcAft>
                <a:spcPts val="0"/>
              </a:spcAft>
              <a:buFont typeface="Arial" pitchFamily="34" charset="0"/>
              <a:buNone/>
              <a:defRPr/>
            </a:pPr>
            <a:endParaRPr lang="en-GB" dirty="0" smtClean="0">
              <a:solidFill>
                <a:schemeClr val="tx1">
                  <a:lumMod val="10000"/>
                  <a:lumOff val="90000"/>
                </a:schemeClr>
              </a:solidFill>
              <a:latin typeface="Arial" pitchFamily="34" charset="0"/>
              <a:cs typeface="Arial" pitchFamily="34" charset="0"/>
            </a:endParaRPr>
          </a:p>
          <a:p>
            <a:pPr algn="ctr" eaLnBrk="1" fontAlgn="auto" hangingPunct="1">
              <a:spcAft>
                <a:spcPts val="0"/>
              </a:spcAft>
              <a:buFont typeface="Arial" pitchFamily="34" charset="0"/>
              <a:buNone/>
              <a:defRPr/>
            </a:pPr>
            <a:r>
              <a:rPr lang="en-GB" sz="8000" b="1" dirty="0" smtClean="0">
                <a:solidFill>
                  <a:srgbClr val="FFC000"/>
                </a:solidFill>
                <a:latin typeface="Arial" pitchFamily="34" charset="0"/>
                <a:cs typeface="Arial" pitchFamily="34" charset="0"/>
              </a:rPr>
              <a:t>DON’T PANIC!</a:t>
            </a:r>
            <a:endParaRPr lang="en-GB" sz="8000" b="1" dirty="0">
              <a:solidFill>
                <a:srgbClr val="FFC000"/>
              </a:solidFill>
              <a:latin typeface="Arial" pitchFamily="34" charset="0"/>
              <a:cs typeface="Arial" pitchFamily="34" charset="0"/>
            </a:endParaRPr>
          </a:p>
        </p:txBody>
      </p:sp>
    </p:spTree>
    <p:extLst>
      <p:ext uri="{BB962C8B-B14F-4D97-AF65-F5344CB8AC3E}">
        <p14:creationId xmlns:p14="http://schemas.microsoft.com/office/powerpoint/2010/main" val="221716189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par>
                          <p:cTn id="7" fill="hold" nodeType="afterGroup">
                            <p:stCondLst>
                              <p:cond delay="0"/>
                            </p:stCondLst>
                            <p:childTnLst>
                              <p:par>
                                <p:cTn id="8" presetID="1" presetClass="entr" presetSubtype="0" fill="hold" nodeType="afterEffect">
                                  <p:stCondLst>
                                    <p:cond delay="1500"/>
                                  </p:stCondLst>
                                  <p:childTnLst>
                                    <p:set>
                                      <p:cBhvr>
                                        <p:cTn id="9"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solidFill>
                  <a:schemeClr val="tx2">
                    <a:lumMod val="20000"/>
                    <a:lumOff val="80000"/>
                  </a:schemeClr>
                </a:solidFill>
                <a:latin typeface="Arial" pitchFamily="34" charset="0"/>
                <a:cs typeface="Arial" pitchFamily="34" charset="0"/>
              </a:rPr>
              <a:t>The Governing Document</a:t>
            </a:r>
            <a:br>
              <a:rPr lang="en-GB" dirty="0" smtClean="0">
                <a:solidFill>
                  <a:schemeClr val="tx2">
                    <a:lumMod val="20000"/>
                    <a:lumOff val="80000"/>
                  </a:schemeClr>
                </a:solidFill>
                <a:latin typeface="Arial" pitchFamily="34" charset="0"/>
                <a:cs typeface="Arial" pitchFamily="34" charset="0"/>
              </a:rPr>
            </a:br>
            <a:r>
              <a:rPr lang="en-GB" sz="3600" dirty="0" smtClean="0"/>
              <a:t>…the </a:t>
            </a:r>
            <a:r>
              <a:rPr lang="en-GB" sz="3600" dirty="0"/>
              <a:t>instruction manual for an organisation</a:t>
            </a:r>
            <a:endParaRPr lang="en-GB" sz="3600" dirty="0">
              <a:solidFill>
                <a:schemeClr val="tx2">
                  <a:lumMod val="20000"/>
                  <a:lumOff val="80000"/>
                </a:schemeClr>
              </a:solidFill>
            </a:endParaRPr>
          </a:p>
        </p:txBody>
      </p:sp>
      <p:sp>
        <p:nvSpPr>
          <p:cNvPr id="3" name="Content Placeholder 2"/>
          <p:cNvSpPr>
            <a:spLocks noGrp="1"/>
          </p:cNvSpPr>
          <p:nvPr>
            <p:ph idx="1"/>
          </p:nvPr>
        </p:nvSpPr>
        <p:spPr>
          <a:xfrm>
            <a:off x="457200" y="1600200"/>
            <a:ext cx="8229600" cy="4953000"/>
          </a:xfrm>
        </p:spPr>
        <p:txBody>
          <a:bodyPr>
            <a:noAutofit/>
          </a:bodyPr>
          <a:lstStyle/>
          <a:p>
            <a:pPr marL="0" indent="0">
              <a:spcAft>
                <a:spcPts val="1200"/>
              </a:spcAft>
              <a:buNone/>
            </a:pPr>
            <a:r>
              <a:rPr lang="en-GB" sz="2800" dirty="0" smtClean="0">
                <a:solidFill>
                  <a:schemeClr val="accent6">
                    <a:lumMod val="60000"/>
                    <a:lumOff val="40000"/>
                  </a:schemeClr>
                </a:solidFill>
              </a:rPr>
              <a:t>Traditionally</a:t>
            </a:r>
            <a:r>
              <a:rPr lang="en-GB" sz="2800" dirty="0">
                <a:solidFill>
                  <a:schemeClr val="accent6">
                    <a:lumMod val="60000"/>
                    <a:lumOff val="40000"/>
                  </a:schemeClr>
                </a:solidFill>
              </a:rPr>
              <a:t>, when do we consult an instruction manual? </a:t>
            </a:r>
            <a:r>
              <a:rPr lang="en-GB" sz="2800" dirty="0"/>
              <a:t>As a last resort… </a:t>
            </a:r>
            <a:endParaRPr lang="en-GB" sz="2800" dirty="0" smtClean="0"/>
          </a:p>
          <a:p>
            <a:pPr marL="0" indent="0">
              <a:spcAft>
                <a:spcPts val="1200"/>
              </a:spcAft>
              <a:buNone/>
            </a:pPr>
            <a:r>
              <a:rPr lang="en-GB" sz="2800" dirty="0" smtClean="0">
                <a:solidFill>
                  <a:schemeClr val="accent6">
                    <a:lumMod val="60000"/>
                    <a:lumOff val="40000"/>
                  </a:schemeClr>
                </a:solidFill>
              </a:rPr>
              <a:t>What </a:t>
            </a:r>
            <a:r>
              <a:rPr lang="en-GB" sz="2800" dirty="0">
                <a:solidFill>
                  <a:schemeClr val="accent6">
                    <a:lumMod val="60000"/>
                    <a:lumOff val="40000"/>
                  </a:schemeClr>
                </a:solidFill>
              </a:rPr>
              <a:t>do most people say about their lovely things (Cambridge, camera, </a:t>
            </a:r>
            <a:r>
              <a:rPr lang="en-GB" sz="2800" dirty="0" smtClean="0">
                <a:solidFill>
                  <a:schemeClr val="accent6">
                    <a:lumMod val="60000"/>
                    <a:lumOff val="40000"/>
                  </a:schemeClr>
                </a:solidFill>
              </a:rPr>
              <a:t>computer </a:t>
            </a:r>
            <a:r>
              <a:rPr lang="en-GB" sz="2800" dirty="0" err="1">
                <a:solidFill>
                  <a:schemeClr val="accent6">
                    <a:lumMod val="60000"/>
                    <a:lumOff val="40000"/>
                  </a:schemeClr>
                </a:solidFill>
              </a:rPr>
              <a:t>etc</a:t>
            </a:r>
            <a:r>
              <a:rPr lang="en-GB" sz="2800" dirty="0">
                <a:solidFill>
                  <a:schemeClr val="accent6">
                    <a:lumMod val="60000"/>
                    <a:lumOff val="40000"/>
                  </a:schemeClr>
                </a:solidFill>
              </a:rPr>
              <a:t>) that need instruction manuals? </a:t>
            </a:r>
            <a:r>
              <a:rPr lang="en-GB" sz="2800" dirty="0"/>
              <a:t>There’s loads of features I just don’t know how to use properly</a:t>
            </a:r>
            <a:r>
              <a:rPr lang="en-GB" sz="2800" dirty="0" smtClean="0"/>
              <a:t>…</a:t>
            </a:r>
          </a:p>
          <a:p>
            <a:pPr marL="0" indent="0">
              <a:buNone/>
            </a:pPr>
            <a:r>
              <a:rPr lang="en-GB" sz="2800" dirty="0" smtClean="0"/>
              <a:t>The </a:t>
            </a:r>
            <a:r>
              <a:rPr lang="en-GB" sz="2800" dirty="0"/>
              <a:t>aim of this training is to encourage </a:t>
            </a:r>
            <a:r>
              <a:rPr lang="en-GB" sz="2800" dirty="0" smtClean="0"/>
              <a:t>our club members to </a:t>
            </a:r>
            <a:r>
              <a:rPr lang="en-GB" sz="2800" dirty="0"/>
              <a:t>read the book of words and to help </a:t>
            </a:r>
            <a:r>
              <a:rPr lang="en-GB" sz="2800" dirty="0" smtClean="0"/>
              <a:t>all of us get </a:t>
            </a:r>
            <a:r>
              <a:rPr lang="en-GB" sz="2800" dirty="0"/>
              <a:t>the most out of </a:t>
            </a:r>
            <a:r>
              <a:rPr lang="en-GB" sz="2800" dirty="0" smtClean="0"/>
              <a:t>our gliding </a:t>
            </a:r>
            <a:r>
              <a:rPr lang="en-GB" sz="2800" dirty="0"/>
              <a:t>club. </a:t>
            </a:r>
            <a:endParaRPr lang="en-GB" sz="2800" dirty="0" smtClean="0"/>
          </a:p>
        </p:txBody>
      </p:sp>
      <p:sp>
        <p:nvSpPr>
          <p:cNvPr id="4" name="Slide Number Placeholder 3"/>
          <p:cNvSpPr>
            <a:spLocks noGrp="1"/>
          </p:cNvSpPr>
          <p:nvPr>
            <p:ph type="sldNum" sz="quarter" idx="12"/>
          </p:nvPr>
        </p:nvSpPr>
        <p:spPr/>
        <p:txBody>
          <a:bodyPr/>
          <a:lstStyle/>
          <a:p>
            <a:fld id="{1285CF5B-D3EB-4FE7-9065-865D86578ADE}" type="slidenum">
              <a:rPr lang="en-GB" smtClean="0"/>
              <a:t>9</a:t>
            </a:fld>
            <a:endParaRPr lang="en-GB" dirty="0"/>
          </a:p>
        </p:txBody>
      </p:sp>
    </p:spTree>
    <p:extLst>
      <p:ext uri="{BB962C8B-B14F-4D97-AF65-F5344CB8AC3E}">
        <p14:creationId xmlns:p14="http://schemas.microsoft.com/office/powerpoint/2010/main" val="24665342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865</TotalTime>
  <Words>1899</Words>
  <Application>Microsoft Office PowerPoint</Application>
  <PresentationFormat>On-screen Show (4:3)</PresentationFormat>
  <Paragraphs>213</Paragraphs>
  <Slides>14</Slides>
  <Notes>13</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Xxx Club</vt:lpstr>
      <vt:lpstr>Our Club</vt:lpstr>
      <vt:lpstr>PowerPoint Presentation</vt:lpstr>
      <vt:lpstr>VOLUNTEERS!</vt:lpstr>
      <vt:lpstr>PowerPoint Presentation</vt:lpstr>
      <vt:lpstr>Governance</vt:lpstr>
      <vt:lpstr>PowerPoint Presentation</vt:lpstr>
      <vt:lpstr>Governing Document</vt:lpstr>
      <vt:lpstr>The Governing Document …the instruction manual for an organisation</vt:lpstr>
      <vt:lpstr>Anatomy…</vt:lpstr>
      <vt:lpstr>and what have we got?!</vt:lpstr>
      <vt:lpstr>What does this mean for our Committee? </vt:lpstr>
      <vt:lpstr>How does this work day to day for our club? </vt:lpstr>
      <vt:lpstr>Roles and responsibilities for  Club Members</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Xxx Club</dc:title>
  <dc:creator>Alison Randle BGA</dc:creator>
  <cp:lastModifiedBy>Alison</cp:lastModifiedBy>
  <cp:revision>22</cp:revision>
  <dcterms:created xsi:type="dcterms:W3CDTF">2006-08-16T00:00:00Z</dcterms:created>
  <dcterms:modified xsi:type="dcterms:W3CDTF">2011-01-14T17:17:40Z</dcterms:modified>
</cp:coreProperties>
</file>